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2.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3.xml" ContentType="application/vnd.openxmlformats-officedocument.presentationml.tags+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26"/>
  </p:notesMasterIdLst>
  <p:sldIdLst>
    <p:sldId id="277" r:id="rId3"/>
    <p:sldId id="258" r:id="rId4"/>
    <p:sldId id="278" r:id="rId5"/>
    <p:sldId id="306" r:id="rId6"/>
    <p:sldId id="307" r:id="rId7"/>
    <p:sldId id="260" r:id="rId8"/>
    <p:sldId id="297" r:id="rId9"/>
    <p:sldId id="261" r:id="rId10"/>
    <p:sldId id="263" r:id="rId11"/>
    <p:sldId id="264" r:id="rId12"/>
    <p:sldId id="308" r:id="rId13"/>
    <p:sldId id="309" r:id="rId14"/>
    <p:sldId id="310" r:id="rId15"/>
    <p:sldId id="311" r:id="rId16"/>
    <p:sldId id="312" r:id="rId17"/>
    <p:sldId id="313" r:id="rId18"/>
    <p:sldId id="314" r:id="rId19"/>
    <p:sldId id="315" r:id="rId20"/>
    <p:sldId id="316" r:id="rId21"/>
    <p:sldId id="270" r:id="rId22"/>
    <p:sldId id="303" r:id="rId23"/>
    <p:sldId id="272" r:id="rId24"/>
    <p:sldId id="276"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CB6BBEF7-9717-4733-A929-535518E6EBF6}">
          <p14:sldIdLst>
            <p14:sldId id="277"/>
            <p14:sldId id="258"/>
          </p14:sldIdLst>
        </p14:section>
        <p14:section name="Author Your Presentation" id="{16378913-E5ED-4281-BAF5-F1F938CB0BED}">
          <p14:sldIdLst>
            <p14:sldId id="278"/>
            <p14:sldId id="306"/>
            <p14:sldId id="307"/>
            <p14:sldId id="260"/>
            <p14:sldId id="297"/>
            <p14:sldId id="261"/>
          </p14:sldIdLst>
        </p14:section>
        <p14:section name="Enrich Your Presentation" id="{E2D565D1-BA5E-44E6-A40E-50A644912248}">
          <p14:sldIdLst>
            <p14:sldId id="263"/>
            <p14:sldId id="264"/>
            <p14:sldId id="308"/>
            <p14:sldId id="309"/>
            <p14:sldId id="310"/>
            <p14:sldId id="311"/>
            <p14:sldId id="312"/>
            <p14:sldId id="313"/>
            <p14:sldId id="314"/>
            <p14:sldId id="315"/>
            <p14:sldId id="316"/>
          </p14:sldIdLst>
        </p14:section>
        <p14:section name="Deliver Your Presentation" id="{71D59651-8EFA-4415-9623-98B4C4A8699C}">
          <p14:sldIdLst>
            <p14:sldId id="270"/>
            <p14:sldId id="303"/>
            <p14:sldId id="272"/>
          </p14:sldIdLst>
        </p14:section>
        <p14:section name="There's More!" id="{2E16B512-814A-4DC1-A986-25475E10E0EF}">
          <p14:sldIdLst>
            <p14:sldId id="276"/>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1"/>
    </p:ext>
    <p:ext uri="{D31A062A-798A-4329-ABDD-BBA856620510}">
      <p14:defaultImageDpi xmlns:p14="http://schemas.microsoft.com/office/powerpoint/2010/main" val="96"/>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262" autoAdjust="0"/>
    <p:restoredTop sz="89825" autoAdjust="0"/>
  </p:normalViewPr>
  <p:slideViewPr>
    <p:cSldViewPr>
      <p:cViewPr>
        <p:scale>
          <a:sx n="95" d="100"/>
          <a:sy n="95" d="100"/>
        </p:scale>
        <p:origin x="-1368" y="426"/>
      </p:cViewPr>
      <p:guideLst>
        <p:guide orient="horz" pos="2160"/>
        <p:guide pos="2880"/>
      </p:guideLst>
    </p:cSldViewPr>
  </p:slideViewPr>
  <p:outlineViewPr>
    <p:cViewPr>
      <p:scale>
        <a:sx n="33" d="100"/>
        <a:sy n="33" d="100"/>
      </p:scale>
      <p:origin x="0" y="198"/>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F830A1-3891-4B82-A120-081866556DA0}" type="datetimeFigureOut">
              <a:rPr lang="en-US" smtClean="0"/>
              <a:pPr/>
              <a:t>2/20/2013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CC9574-A819-4FE4-99A7-1E27AD09ADC2}" type="slidenum">
              <a:rPr lang="en-US" smtClean="0"/>
              <a:pPr/>
              <a:t>‹#›</a:t>
            </a:fld>
            <a:endParaRPr lang="en-US" dirty="0"/>
          </a:p>
        </p:txBody>
      </p:sp>
    </p:spTree>
    <p:extLst>
      <p:ext uri="{BB962C8B-B14F-4D97-AF65-F5344CB8AC3E}">
        <p14:creationId xmlns:p14="http://schemas.microsoft.com/office/powerpoint/2010/main" val="2576814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This </a:t>
            </a:r>
            <a:r>
              <a:rPr lang="en-US" dirty="0" smtClean="0"/>
              <a:t>presentation demonstrates the new capabilities of PowerPoint and it is best viewed in Slide Show. These slides are designed to give you great ideas for the presentations you’ll create in PowerPoint 2010!</a:t>
            </a:r>
          </a:p>
          <a:p>
            <a:endParaRPr lang="en-US" dirty="0" smtClean="0"/>
          </a:p>
          <a:p>
            <a:r>
              <a:rPr lang="en-US" dirty="0" smtClean="0"/>
              <a:t>For more sample templates, click the File tab, and then on the New tab, click Sample Templates.</a:t>
            </a:r>
          </a:p>
        </p:txBody>
      </p:sp>
      <p:sp>
        <p:nvSpPr>
          <p:cNvPr id="4" name="Slide Number Placeholder 3"/>
          <p:cNvSpPr>
            <a:spLocks noGrp="1"/>
          </p:cNvSpPr>
          <p:nvPr>
            <p:ph type="sldNum" sz="quarter" idx="10"/>
          </p:nvPr>
        </p:nvSpPr>
        <p:spPr/>
        <p:txBody>
          <a:bodyPr/>
          <a:lstStyle/>
          <a:p>
            <a:fld id="{58CC9574-A819-4FE4-99A7-1E27AD09ADC2}"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20</a:t>
            </a:fld>
            <a:endParaRPr lang="en-US" dirty="0">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pPr/>
              <a:t>21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22</a:t>
            </a:fld>
            <a:endParaRPr lang="en-US" dirty="0">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23</a:t>
            </a:fld>
            <a:endParaRPr lang="en-US" dirty="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6</a:t>
            </a:fld>
            <a:endParaRPr lang="en-US" dirty="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7</a:t>
            </a:fld>
            <a:endParaRPr lang="en-US" dirty="0">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8</a:t>
            </a:fld>
            <a:endParaRPr lang="en-US" dirty="0">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9</a:t>
            </a:fld>
            <a:endParaRPr lang="en-US" dirty="0">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10</a:t>
            </a:fld>
            <a:endParaRPr lang="en-US" dirty="0">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58CC9574-A819-4FE4-99A7-1E27AD09ADC2}" type="slidenum">
              <a:rPr lang="en-US" smtClean="0"/>
              <a:pPr/>
              <a:t>19</a:t>
            </a:fld>
            <a:endParaRPr lang="en-US" dirty="0"/>
          </a:p>
        </p:txBody>
      </p:sp>
    </p:spTree>
    <p:extLst>
      <p:ext uri="{BB962C8B-B14F-4D97-AF65-F5344CB8AC3E}">
        <p14:creationId xmlns:p14="http://schemas.microsoft.com/office/powerpoint/2010/main" val="13116855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stretch>
            <a:fillRect/>
          </a:stretch>
        </p:blipFill>
        <p:spPr>
          <a:xfrm>
            <a:off x="20548" y="20547"/>
            <a:ext cx="3498527" cy="2825393"/>
          </a:xfrm>
          <a:prstGeom prst="rect">
            <a:avLst/>
          </a:prstGeom>
        </p:spPr>
      </p:pic>
      <p:pic>
        <p:nvPicPr>
          <p:cNvPr id="8" name="Picture 7"/>
          <p:cNvPicPr>
            <a:picLocks noChangeAspect="1"/>
          </p:cNvPicPr>
          <p:nvPr userDrawn="1"/>
        </p:nvPicPr>
        <p:blipFill>
          <a:blip r:embed="rId3" cstate="print"/>
          <a:stretch>
            <a:fillRect/>
          </a:stretch>
        </p:blipFill>
        <p:spPr>
          <a:xfrm>
            <a:off x="3503486" y="20548"/>
            <a:ext cx="5624418" cy="2825496"/>
          </a:xfrm>
          <a:prstGeom prst="rect">
            <a:avLst/>
          </a:prstGeom>
        </p:spPr>
      </p:pic>
      <p:pic>
        <p:nvPicPr>
          <p:cNvPr id="9" name="Picture 8"/>
          <p:cNvPicPr>
            <a:picLocks noChangeAspect="1"/>
          </p:cNvPicPr>
          <p:nvPr userDrawn="1"/>
        </p:nvPicPr>
        <p:blipFill>
          <a:blip r:embed="rId4" cstate="print"/>
          <a:stretch>
            <a:fillRect/>
          </a:stretch>
        </p:blipFill>
        <p:spPr>
          <a:xfrm>
            <a:off x="20923" y="2818500"/>
            <a:ext cx="7668994" cy="2296266"/>
          </a:xfrm>
          <a:prstGeom prst="rect">
            <a:avLst/>
          </a:prstGeom>
        </p:spPr>
      </p:pic>
      <p:pic>
        <p:nvPicPr>
          <p:cNvPr id="10" name="Picture 9"/>
          <p:cNvPicPr>
            <a:picLocks noChangeAspect="1"/>
          </p:cNvPicPr>
          <p:nvPr userDrawn="1"/>
        </p:nvPicPr>
        <p:blipFill>
          <a:blip r:embed="rId5" cstate="print"/>
          <a:stretch>
            <a:fillRect/>
          </a:stretch>
        </p:blipFill>
        <p:spPr>
          <a:xfrm>
            <a:off x="7662119" y="2819400"/>
            <a:ext cx="1461333" cy="2293850"/>
          </a:xfrm>
          <a:prstGeom prst="rect">
            <a:avLst/>
          </a:prstGeom>
        </p:spPr>
      </p:pic>
      <p:pic>
        <p:nvPicPr>
          <p:cNvPr id="11" name="Picture 10"/>
          <p:cNvPicPr>
            <a:picLocks/>
          </p:cNvPicPr>
          <p:nvPr userDrawn="1"/>
        </p:nvPicPr>
        <p:blipFill>
          <a:blip r:embed="rId6" cstate="print"/>
          <a:stretch>
            <a:fillRect/>
          </a:stretch>
        </p:blipFill>
        <p:spPr>
          <a:xfrm>
            <a:off x="20548" y="5089818"/>
            <a:ext cx="9098280" cy="1737360"/>
          </a:xfrm>
          <a:prstGeom prst="rect">
            <a:avLst/>
          </a:prstGeom>
        </p:spPr>
      </p:pic>
      <p:sp>
        <p:nvSpPr>
          <p:cNvPr id="14" name="Rectangle 13"/>
          <p:cNvSpPr/>
          <p:nvPr userDrawn="1"/>
        </p:nvSpPr>
        <p:spPr>
          <a:xfrm>
            <a:off x="8755230" y="2469776"/>
            <a:ext cx="304800" cy="152400"/>
          </a:xfrm>
          <a:prstGeom prst="rect">
            <a:avLst/>
          </a:prstGeom>
          <a:solidFill>
            <a:srgbClr val="F274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47F28"/>
              </a:solidFill>
            </a:endParaRPr>
          </a:p>
        </p:txBody>
      </p:sp>
      <p:sp>
        <p:nvSpPr>
          <p:cNvPr id="4" name="Date Placeholder 3"/>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pPr/>
              <a:t>2/20/2013</a:t>
            </a:fld>
            <a:endParaRPr lang="en-US" dirty="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sp>
        <p:nvSpPr>
          <p:cNvPr id="15" name="Text Placeholder 15"/>
          <p:cNvSpPr>
            <a:spLocks noGrp="1"/>
          </p:cNvSpPr>
          <p:nvPr>
            <p:ph type="body" sz="quarter" idx="14" hasCustomPrompt="1"/>
          </p:nvPr>
        </p:nvSpPr>
        <p:spPr>
          <a:xfrm>
            <a:off x="3581400" y="1295400"/>
            <a:ext cx="5105400" cy="1416269"/>
          </a:xfrm>
        </p:spPr>
        <p:txBody>
          <a:bodyPr anchor="b">
            <a:normAutofit/>
          </a:bodyPr>
          <a:lstStyle>
            <a:lvl1pPr algn="r">
              <a:buNone/>
              <a:defRPr lang="en-US" sz="2200" kern="1200" dirty="0" smtClean="0">
                <a:solidFill>
                  <a:schemeClr val="tx1">
                    <a:lumMod val="75000"/>
                    <a:lumOff val="25000"/>
                  </a:schemeClr>
                </a:solidFill>
                <a:latin typeface="Calibri" pitchFamily="34" charset="0"/>
                <a:ea typeface="+mn-ea"/>
                <a:cs typeface="+mn-cs"/>
              </a:defRPr>
            </a:lvl1pPr>
          </a:lstStyle>
          <a:p>
            <a:pPr lvl="0"/>
            <a:r>
              <a:rPr lang="en-US" dirty="0" smtClean="0"/>
              <a:t>Click to edit Master subtitle style</a:t>
            </a:r>
            <a:endParaRPr lang="en-US" dirty="0"/>
          </a:p>
        </p:txBody>
      </p:sp>
      <p:sp>
        <p:nvSpPr>
          <p:cNvPr id="2" name="Title 1"/>
          <p:cNvSpPr>
            <a:spLocks noGrp="1"/>
          </p:cNvSpPr>
          <p:nvPr>
            <p:ph type="title"/>
          </p:nvPr>
        </p:nvSpPr>
        <p:spPr>
          <a:xfrm>
            <a:off x="106344" y="4114800"/>
            <a:ext cx="7315200" cy="914400"/>
          </a:xfrm>
        </p:spPr>
        <p:txBody>
          <a:bodyPr anchor="b" anchorCtr="0">
            <a:normAutofit/>
          </a:bodyPr>
          <a:lstStyle>
            <a:lvl1pPr marL="0" indent="0">
              <a:defRPr lang="en-US" sz="3600" b="1" kern="1200" baseline="0">
                <a:solidFill>
                  <a:schemeClr val="bg1"/>
                </a:solidFill>
                <a:latin typeface="Arial" pitchFamily="34" charset="0"/>
                <a:ea typeface="+mn-ea"/>
                <a:cs typeface="Arial" pitchFamily="34" charset="0"/>
              </a:defRPr>
            </a:lvl1pPr>
          </a:lstStyle>
          <a:p>
            <a:pPr marL="342900" lvl="0" indent="-342900" algn="l" defTabSz="914400" rtl="0" eaLnBrk="1" latinLnBrk="0" hangingPunct="1">
              <a:spcBef>
                <a:spcPct val="20000"/>
              </a:spcBef>
              <a:buFont typeface="Arial" pitchFamily="34" charset="0"/>
              <a:buNone/>
            </a:pPr>
            <a:r>
              <a:rPr lang="en-US" smtClean="0"/>
              <a:t>Click to edit Master title style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1+#ppt_w/2"/>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5">
                                            <p:txEl>
                                              <p:pRg st="0" end="0"/>
                                            </p:txEl>
                                          </p:spTgt>
                                        </p:tgtEl>
                                        <p:attrNameLst>
                                          <p:attrName>style.visibility</p:attrName>
                                        </p:attrNameLst>
                                      </p:cBhvr>
                                      <p:to>
                                        <p:strVal val="visible"/>
                                      </p:to>
                                    </p:set>
                                    <p:anim calcmode="lin" valueType="num">
                                      <p:cBhvr additive="base">
                                        <p:cTn id="15" dur="500" fill="hold"/>
                                        <p:tgtEl>
                                          <p:spTgt spid="15">
                                            <p:txEl>
                                              <p:pRg st="0" end="0"/>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15">
                                            <p:txEl>
                                              <p:pRg st="0" end="0"/>
                                            </p:txEl>
                                          </p:spTgt>
                                        </p:tgtEl>
                                        <p:attrNameLst>
                                          <p:attrName>ppt_y</p:attrName>
                                        </p:attrNameLst>
                                      </p:cBhvr>
                                      <p:tavLst>
                                        <p:tav tm="0">
                                          <p:val>
                                            <p:strVal val="#ppt_y"/>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anim calcmode="lin" valueType="num">
                                      <p:cBhvr>
                                        <p:cTn id="20" dur="500" fill="hold"/>
                                        <p:tgtEl>
                                          <p:spTgt spid="11"/>
                                        </p:tgtEl>
                                        <p:attrNameLst>
                                          <p:attrName>ppt_x</p:attrName>
                                        </p:attrNameLst>
                                      </p:cBhvr>
                                      <p:tavLst>
                                        <p:tav tm="0">
                                          <p:val>
                                            <p:strVal val="#ppt_x"/>
                                          </p:val>
                                        </p:tav>
                                        <p:tav tm="100000">
                                          <p:val>
                                            <p:strVal val="#ppt_x"/>
                                          </p:val>
                                        </p:tav>
                                      </p:tavLst>
                                    </p:anim>
                                    <p:anim calcmode="lin" valueType="num">
                                      <p:cBhvr>
                                        <p:cTn id="21" dur="500" fill="hold"/>
                                        <p:tgtEl>
                                          <p:spTgt spid="11"/>
                                        </p:tgtEl>
                                        <p:attrNameLst>
                                          <p:attrName>ppt_y</p:attrName>
                                        </p:attrNameLst>
                                      </p:cBhvr>
                                      <p:tavLst>
                                        <p:tav tm="0">
                                          <p:val>
                                            <p:strVal val="#ppt_y+.1"/>
                                          </p:val>
                                        </p:tav>
                                        <p:tav tm="100000">
                                          <p:val>
                                            <p:strVal val="#ppt_y"/>
                                          </p:val>
                                        </p:tav>
                                      </p:tavLst>
                                    </p:anim>
                                  </p:childTnLst>
                                </p:cTn>
                              </p:par>
                              <p:par>
                                <p:cTn id="22" presetID="2" presetClass="entr" presetSubtype="8"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0-#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1+#ppt_w/2"/>
                                          </p:val>
                                        </p:tav>
                                        <p:tav tm="100000">
                                          <p:val>
                                            <p:strVal val="#ppt_x"/>
                                          </p:val>
                                        </p:tav>
                                      </p:tavLst>
                                    </p:anim>
                                    <p:anim calcmode="lin" valueType="num">
                                      <p:cBhvr additive="base">
                                        <p:cTn id="29" dur="500" fill="hold"/>
                                        <p:tgtEl>
                                          <p:spTgt spid="10"/>
                                        </p:tgtEl>
                                        <p:attrNameLst>
                                          <p:attrName>ppt_y</p:attrName>
                                        </p:attrNameLst>
                                      </p:cBhvr>
                                      <p:tavLst>
                                        <p:tav tm="0">
                                          <p:val>
                                            <p:strVal val="#ppt_y"/>
                                          </p:val>
                                        </p:tav>
                                        <p:tav tm="100000">
                                          <p:val>
                                            <p:strVal val="#ppt_y"/>
                                          </p:val>
                                        </p:tav>
                                      </p:tavLst>
                                    </p:anim>
                                  </p:childTnLst>
                                </p:cTn>
                              </p:par>
                              <p:par>
                                <p:cTn id="30" presetID="10" presetClass="entr" presetSubtype="0" fill="hold" grpId="0" nodeType="withEffect">
                                  <p:stCondLst>
                                    <p:cond delay="50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build="p">
        <p:tmplLst>
          <p:tmpl lvl="1">
            <p:tnLst>
              <p:par>
                <p:cTn presetID="2" presetClass="entr" presetSubtype="2" fill="hold" nodeType="with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1+#ppt_w/2"/>
                          </p:val>
                        </p:tav>
                        <p:tav tm="100000">
                          <p:val>
                            <p:strVal val="#ppt_x"/>
                          </p:val>
                        </p:tav>
                      </p:tavLst>
                    </p:anim>
                    <p:anim calcmode="lin" valueType="num">
                      <p:cBhvr additive="base">
                        <p:cTn dur="500" fill="hold"/>
                        <p:tgtEl>
                          <p:spTgt spid="15"/>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Media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pPr/>
              <a:t>2/20/2013</a:t>
            </a:fld>
            <a:endParaRPr lang="en-US" dirty="0"/>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sp>
        <p:nvSpPr>
          <p:cNvPr id="6" name="Rectangle 5"/>
          <p:cNvSpPr/>
          <p:nvPr userDrawn="1"/>
        </p:nvSpPr>
        <p:spPr>
          <a:xfrm>
            <a:off x="595263" y="4800600"/>
            <a:ext cx="4873752" cy="685800"/>
          </a:xfrm>
          <a:prstGeom prst="rect">
            <a:avLst/>
          </a:prstGeom>
          <a:solidFill>
            <a:schemeClr val="tx1">
              <a:lumMod val="95000"/>
              <a:lumOff val="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Georgia" pitchFamily="18" charset="0"/>
            </a:endParaRPr>
          </a:p>
        </p:txBody>
      </p:sp>
      <p:sp>
        <p:nvSpPr>
          <p:cNvPr id="7" name="Title 1"/>
          <p:cNvSpPr>
            <a:spLocks noGrp="1"/>
          </p:cNvSpPr>
          <p:nvPr>
            <p:ph type="title"/>
          </p:nvPr>
        </p:nvSpPr>
        <p:spPr>
          <a:xfrm>
            <a:off x="606552" y="4800600"/>
            <a:ext cx="4809244" cy="566738"/>
          </a:xfrm>
        </p:spPr>
        <p:txBody>
          <a:bodyPr anchor="b">
            <a:normAutofit/>
          </a:bodyPr>
          <a:lstStyle>
            <a:lvl1pPr algn="ctr">
              <a:defRPr sz="1800" b="0" i="1">
                <a:solidFill>
                  <a:schemeClr val="bg1">
                    <a:lumMod val="85000"/>
                  </a:schemeClr>
                </a:solidFill>
                <a:latin typeface="Georgia" pitchFamily="18" charset="0"/>
              </a:defRPr>
            </a:lvl1pPr>
          </a:lstStyle>
          <a:p>
            <a:r>
              <a:rPr lang="en-US" smtClean="0"/>
              <a:t>Click to edit Master title style</a:t>
            </a:r>
            <a:endParaRPr lang="en-US" dirty="0"/>
          </a:p>
        </p:txBody>
      </p:sp>
      <p:sp>
        <p:nvSpPr>
          <p:cNvPr id="9" name="Media Placeholder 8"/>
          <p:cNvSpPr>
            <a:spLocks noGrp="1"/>
          </p:cNvSpPr>
          <p:nvPr>
            <p:ph type="media" sz="quarter" idx="13"/>
          </p:nvPr>
        </p:nvSpPr>
        <p:spPr>
          <a:xfrm>
            <a:off x="587022" y="838200"/>
            <a:ext cx="4873752" cy="3812822"/>
          </a:xfrm>
        </p:spPr>
        <p:txBody>
          <a:bodyPr/>
          <a:lstStyle>
            <a:lvl1pPr>
              <a:buNone/>
              <a:defRPr/>
            </a:lvl1pPr>
          </a:lstStyle>
          <a:p>
            <a:r>
              <a:rPr lang="en-US" smtClean="0"/>
              <a:t>Click icon to add media</a:t>
            </a:r>
            <a:endParaRPr lang="en-US" dirty="0"/>
          </a:p>
        </p:txBody>
      </p:sp>
      <p:sp>
        <p:nvSpPr>
          <p:cNvPr id="11" name="Text Placeholder 10"/>
          <p:cNvSpPr>
            <a:spLocks noGrp="1"/>
          </p:cNvSpPr>
          <p:nvPr>
            <p:ph type="body" sz="quarter" idx="14"/>
          </p:nvPr>
        </p:nvSpPr>
        <p:spPr>
          <a:xfrm>
            <a:off x="5776863" y="838200"/>
            <a:ext cx="2819400" cy="4636911"/>
          </a:xfrm>
        </p:spPr>
        <p:txBody>
          <a:bodyPr>
            <a:normAutofit/>
          </a:bodyPr>
          <a:lstStyle>
            <a:lvl1pPr marL="0" indent="0" algn="l">
              <a:buNone/>
              <a:defRPr sz="2400">
                <a:solidFill>
                  <a:schemeClr val="bg1"/>
                </a:solidFill>
              </a:defRPr>
            </a:lvl1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a:xfrm>
            <a:off x="1792800" y="4800600"/>
            <a:ext cx="5500800" cy="685800"/>
          </a:xfrm>
          <a:prstGeom prst="rect">
            <a:avLst/>
          </a:prstGeom>
          <a:solidFill>
            <a:schemeClr val="tx1">
              <a:lumMod val="95000"/>
              <a:lumOff val="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Georgia" pitchFamily="18" charset="0"/>
            </a:endParaRPr>
          </a:p>
        </p:txBody>
      </p:sp>
      <p:sp>
        <p:nvSpPr>
          <p:cNvPr id="2" name="Title 1"/>
          <p:cNvSpPr>
            <a:spLocks noGrp="1"/>
          </p:cNvSpPr>
          <p:nvPr>
            <p:ph type="title"/>
          </p:nvPr>
        </p:nvSpPr>
        <p:spPr>
          <a:xfrm>
            <a:off x="1792288" y="4800600"/>
            <a:ext cx="5486400" cy="566738"/>
          </a:xfrm>
        </p:spPr>
        <p:txBody>
          <a:bodyPr anchor="b">
            <a:normAutofit/>
          </a:bodyPr>
          <a:lstStyle>
            <a:lvl1pPr algn="ctr">
              <a:defRPr sz="1800" b="0" i="1">
                <a:solidFill>
                  <a:schemeClr val="bg1">
                    <a:lumMod val="85000"/>
                  </a:schemeClr>
                </a:solidFill>
                <a:latin typeface="Georgia" pitchFamily="18" charset="0"/>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562600"/>
            <a:ext cx="5486400" cy="60960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pPr/>
              <a:t>2/20/2013</a:t>
            </a:fld>
            <a:endParaRPr lang="en-US" dirty="0"/>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and Vertical 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58050E-B668-4FA7-85AD-C750C80A6E9B}" type="datetimeFigureOut">
              <a:rPr lang="en-US" smtClean="0"/>
              <a:pPr/>
              <a:t>2/20/2013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40D5ECE-8B49-45CD-BE81-EF81920D1969}" type="slidenum">
              <a:rPr lang="en-US" smtClean="0"/>
              <a:pPr/>
              <a:t>‹#›</a:t>
            </a:fld>
            <a:endParaRPr lang="en-US" dirty="0"/>
          </a:p>
        </p:txBody>
      </p:sp>
      <p:sp>
        <p:nvSpPr>
          <p:cNvPr id="14" name="Title 1"/>
          <p:cNvSpPr>
            <a:spLocks noGrp="1"/>
          </p:cNvSpPr>
          <p:nvPr>
            <p:ph type="title" hasCustomPrompt="1"/>
          </p:nvPr>
        </p:nvSpPr>
        <p:spPr>
          <a:xfrm>
            <a:off x="0" y="414867"/>
            <a:ext cx="5029200" cy="457200"/>
          </a:xfrm>
          <a:solidFill>
            <a:schemeClr val="tx1">
              <a:lumMod val="50000"/>
              <a:lumOff val="50000"/>
            </a:schemeClr>
          </a:solidFill>
        </p:spPr>
        <p:txBody>
          <a:bodyPr>
            <a:normAutofit/>
          </a:bodyPr>
          <a:lstStyle>
            <a:lvl1pPr algn="l">
              <a:defRPr lang="en-US" sz="2800" b="1" kern="1200" baseline="0" dirty="0">
                <a:solidFill>
                  <a:schemeClr val="bg1"/>
                </a:solidFill>
                <a:latin typeface="+mn-lt"/>
                <a:ea typeface="+mn-ea"/>
                <a:cs typeface="+mn-cs"/>
              </a:defRPr>
            </a:lvl1pPr>
          </a:lstStyle>
          <a:p>
            <a:r>
              <a:rPr lang="en-US" dirty="0" smtClean="0"/>
              <a:t>    Click to edit Master title style</a:t>
            </a:r>
            <a:endParaRPr lang="en-US" dirty="0"/>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7150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5105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solidFill>
                  <a:schemeClr val="tx1">
                    <a:lumMod val="85000"/>
                    <a:lumOff val="15000"/>
                  </a:schemeClr>
                </a:solidFill>
              </a:defRPr>
            </a:lvl1pPr>
          </a:lstStyle>
          <a:p>
            <a:fld id="{A258050E-B668-4FA7-85AD-C750C80A6E9B}" type="datetimeFigureOut">
              <a:rPr lang="en-US" smtClean="0"/>
              <a:pPr/>
              <a:t>2/20/2013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a:solidFill>
                  <a:schemeClr val="tx1">
                    <a:lumMod val="85000"/>
                    <a:lumOff val="15000"/>
                  </a:schemeClr>
                </a:solidFill>
              </a:defRPr>
            </a:lvl1pPr>
          </a:lstStyle>
          <a:p>
            <a:fld id="{240D5ECE-8B49-45CD-BE81-EF81920D1969}"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Blank">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srcRect l="2599" r="5874" b="5262"/>
          <a:stretch/>
        </p:blipFill>
        <p:spPr>
          <a:xfrm>
            <a:off x="3530" y="5867400"/>
            <a:ext cx="9144000" cy="1053694"/>
          </a:xfrm>
          <a:prstGeom prst="rect">
            <a:avLst/>
          </a:prstGeom>
        </p:spPr>
      </p:pic>
      <p:sp>
        <p:nvSpPr>
          <p:cNvPr id="2" name="Date Placeholder 1"/>
          <p:cNvSpPr>
            <a:spLocks noGrp="1"/>
          </p:cNvSpPr>
          <p:nvPr>
            <p:ph type="dt" sz="half" idx="10"/>
          </p:nvPr>
        </p:nvSpPr>
        <p:spPr/>
        <p:txBody>
          <a:bodyPr/>
          <a:lstStyle/>
          <a:p>
            <a:fld id="{2FF934E2-BBB6-4D34-BB01-078E9AA25260}" type="datetimeFigureOut">
              <a:rPr lang="en-US" smtClean="0"/>
              <a:pPr/>
              <a:t>2/20/2013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3820FCD-5F4C-4989-BE05-0A8208BCBC21}"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71800" y="1992354"/>
            <a:ext cx="5867400" cy="1970046"/>
          </a:xfrm>
        </p:spPr>
        <p:txBody>
          <a:bodyPr anchor="ctr">
            <a:normAutofit/>
          </a:bodyPr>
          <a:lstStyle>
            <a:lvl1pPr algn="l">
              <a:defRPr sz="3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381000" y="5105400"/>
            <a:ext cx="8229601" cy="375787"/>
          </a:xfrm>
        </p:spPr>
        <p:txBody>
          <a:bodyPr anchor="b">
            <a:normAutofit/>
          </a:bodyPr>
          <a:lstStyle>
            <a:lvl1pPr marL="0" indent="0" algn="r">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lvl1pPr>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lumMod val="85000"/>
                    <a:lumOff val="15000"/>
                  </a:schemeClr>
                </a:solidFill>
              </a:defRPr>
            </a:lvl1pPr>
          </a:lstStyle>
          <a:p>
            <a:fld id="{240D5ECE-8B49-45CD-BE81-EF81920D1969}" type="slidenum">
              <a:rPr lang="en-US" smtClean="0"/>
              <a:pPr/>
              <a:t>‹#›</a:t>
            </a:fld>
            <a:endParaRPr lang="en-US" dirty="0"/>
          </a:p>
        </p:txBody>
      </p:sp>
      <p:sp>
        <p:nvSpPr>
          <p:cNvPr id="7" name="Oval 6"/>
          <p:cNvSpPr/>
          <p:nvPr userDrawn="1"/>
        </p:nvSpPr>
        <p:spPr>
          <a:xfrm>
            <a:off x="762000" y="1946209"/>
            <a:ext cx="2057400" cy="2057400"/>
          </a:xfrm>
          <a:prstGeom prst="ellipse">
            <a:avLst/>
          </a:prstGeom>
          <a:gradFill flip="none" rotWithShape="1">
            <a:gsLst>
              <a:gs pos="0">
                <a:srgbClr val="F39C29"/>
              </a:gs>
              <a:gs pos="50000">
                <a:srgbClr val="F7931D"/>
              </a:gs>
              <a:gs pos="100000">
                <a:srgbClr val="FF6600"/>
              </a:gs>
            </a:gsLst>
            <a:path path="circle">
              <a:fillToRect l="50000" t="50000" r="50000" b="50000"/>
            </a:path>
            <a:tileRect/>
          </a:gradFill>
          <a:ln w="8255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8" name="Rectangle 7"/>
          <p:cNvSpPr/>
          <p:nvPr userDrawn="1"/>
        </p:nvSpPr>
        <p:spPr>
          <a:xfrm>
            <a:off x="8686800" y="5265376"/>
            <a:ext cx="457200" cy="96672"/>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6600"/>
                </a:solidFill>
              </a:rPr>
              <a:t>           </a:t>
            </a:r>
            <a:endParaRPr lang="en-US" dirty="0">
              <a:solidFill>
                <a:srgbClr val="FF6600"/>
              </a:solidFill>
            </a:endParaRPr>
          </a:p>
        </p:txBody>
      </p:sp>
      <p:sp>
        <p:nvSpPr>
          <p:cNvPr id="9" name="Oval 8"/>
          <p:cNvSpPr/>
          <p:nvPr userDrawn="1"/>
        </p:nvSpPr>
        <p:spPr>
          <a:xfrm>
            <a:off x="1007328" y="1992354"/>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3" cstate="print"/>
          <a:srcRect l="2599" r="5874" b="5262"/>
          <a:stretch/>
        </p:blipFill>
        <p:spPr>
          <a:xfrm>
            <a:off x="3530" y="5867400"/>
            <a:ext cx="9144000" cy="1053694"/>
          </a:xfrm>
          <a:prstGeom prst="rect">
            <a:avLst/>
          </a:prstGeom>
        </p:spPr>
      </p:pic>
      <p:sp>
        <p:nvSpPr>
          <p:cNvPr id="2" name="Title 1"/>
          <p:cNvSpPr>
            <a:spLocks noGrp="1"/>
          </p:cNvSpPr>
          <p:nvPr>
            <p:ph type="title"/>
          </p:nvPr>
        </p:nvSpPr>
        <p:spPr>
          <a:xfrm>
            <a:off x="436180" y="76200"/>
            <a:ext cx="8403020" cy="685800"/>
          </a:xfrm>
        </p:spPr>
        <p:txBody>
          <a:bodyPr anchor="ctr" anchorCtr="0">
            <a:normAutofit/>
          </a:bodyPr>
          <a:lstStyle>
            <a:lvl1pPr algn="l">
              <a:defRPr sz="3000" b="0">
                <a:solidFill>
                  <a:schemeClr val="tx1">
                    <a:lumMod val="85000"/>
                    <a:lumOff val="15000"/>
                  </a:schemeClr>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solidFill>
                  <a:schemeClr val="tx1">
                    <a:lumMod val="85000"/>
                    <a:lumOff val="15000"/>
                  </a:schemeClr>
                </a:solidFill>
              </a:defRPr>
            </a:lvl1pPr>
          </a:lstStyle>
          <a:p>
            <a:fld id="{A258050E-B668-4FA7-85AD-C750C80A6E9B}" type="datetimeFigureOut">
              <a:rPr lang="en-US" smtClean="0"/>
              <a:pPr/>
              <a:t>2/20/2013</a:t>
            </a:fld>
            <a:endParaRPr lang="en-US" dirty="0"/>
          </a:p>
        </p:txBody>
      </p:sp>
      <p:sp>
        <p:nvSpPr>
          <p:cNvPr id="5" name="Footer Placeholder 4"/>
          <p:cNvSpPr>
            <a:spLocks noGrp="1"/>
          </p:cNvSpPr>
          <p:nvPr>
            <p:ph type="ftr" sz="quarter" idx="11"/>
          </p:nvPr>
        </p:nvSpPr>
        <p:spPr/>
        <p:txBody>
          <a:bodyPr/>
          <a:lstStyle>
            <a:lvl1pPr>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lumMod val="85000"/>
                    <a:lumOff val="15000"/>
                  </a:schemeClr>
                </a:solidFill>
              </a:defRPr>
            </a:lvl1pPr>
          </a:lstStyle>
          <a:p>
            <a:fld id="{240D5ECE-8B49-45CD-BE81-EF81920D1969}"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Emphasi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solidFill>
                  <a:schemeClr val="tx1">
                    <a:lumMod val="85000"/>
                    <a:lumOff val="15000"/>
                  </a:schemeClr>
                </a:solidFill>
              </a:defRPr>
            </a:lvl1pPr>
          </a:lstStyle>
          <a:p>
            <a:fld id="{A258050E-B668-4FA7-85AD-C750C80A6E9B}" type="datetimeFigureOut">
              <a:rPr lang="en-US" smtClean="0"/>
              <a:pPr/>
              <a:t>2/20/2013</a:t>
            </a:fld>
            <a:endParaRPr lang="en-US" dirty="0"/>
          </a:p>
        </p:txBody>
      </p:sp>
      <p:sp>
        <p:nvSpPr>
          <p:cNvPr id="4" name="Footer Placeholder 3"/>
          <p:cNvSpPr>
            <a:spLocks noGrp="1"/>
          </p:cNvSpPr>
          <p:nvPr>
            <p:ph type="ftr" sz="quarter" idx="11"/>
          </p:nvPr>
        </p:nvSpPr>
        <p:spPr/>
        <p:txBody>
          <a:bodyPr/>
          <a:lstStyle>
            <a:lvl1pPr>
              <a:defRPr>
                <a:solidFill>
                  <a:schemeClr val="tx1">
                    <a:lumMod val="85000"/>
                    <a:lumOff val="15000"/>
                  </a:schemeClr>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tx1">
                    <a:lumMod val="85000"/>
                    <a:lumOff val="15000"/>
                  </a:schemeClr>
                </a:solidFill>
              </a:defRPr>
            </a:lvl1pPr>
          </a:lstStyle>
          <a:p>
            <a:fld id="{240D5ECE-8B49-45CD-BE81-EF81920D1969}" type="slidenum">
              <a:rPr lang="en-US" smtClean="0"/>
              <a:pPr/>
              <a:t>‹#›</a:t>
            </a:fld>
            <a:endParaRPr lang="en-US" dirty="0"/>
          </a:p>
        </p:txBody>
      </p:sp>
      <p:sp>
        <p:nvSpPr>
          <p:cNvPr id="6" name="Content Placeholder 2"/>
          <p:cNvSpPr>
            <a:spLocks noGrp="1"/>
          </p:cNvSpPr>
          <p:nvPr>
            <p:ph idx="1"/>
          </p:nvPr>
        </p:nvSpPr>
        <p:spPr>
          <a:xfrm>
            <a:off x="457200" y="1600200"/>
            <a:ext cx="8229600" cy="4525963"/>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Obj" preserve="1">
  <p:cSld name="Two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0999" y="1"/>
            <a:ext cx="7068015" cy="838200"/>
          </a:xfrm>
        </p:spPr>
        <p:txBody>
          <a:bodyPr anchor="b">
            <a:normAutofit/>
          </a:bodyPr>
          <a:lstStyle>
            <a:lvl1pPr algn="l">
              <a:defRPr sz="2800">
                <a:solidFill>
                  <a:schemeClr val="bg1"/>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76402"/>
            <a:ext cx="4038600" cy="3971455"/>
          </a:xfrm>
        </p:spPr>
        <p:txBody>
          <a:bodyPr/>
          <a:lstStyle>
            <a:lvl1pPr>
              <a:defRPr sz="2800">
                <a:solidFill>
                  <a:schemeClr val="tx1">
                    <a:lumMod val="85000"/>
                    <a:lumOff val="15000"/>
                  </a:schemeClr>
                </a:solidFill>
              </a:defRPr>
            </a:lvl1pPr>
            <a:lvl2pPr>
              <a:defRPr sz="2400">
                <a:solidFill>
                  <a:schemeClr val="tx1">
                    <a:lumMod val="85000"/>
                    <a:lumOff val="15000"/>
                  </a:schemeClr>
                </a:solidFill>
              </a:defRPr>
            </a:lvl2pPr>
            <a:lvl3pPr>
              <a:defRPr sz="2000">
                <a:solidFill>
                  <a:schemeClr val="tx1">
                    <a:lumMod val="85000"/>
                    <a:lumOff val="15000"/>
                  </a:schemeClr>
                </a:solidFill>
              </a:defRPr>
            </a:lvl3pPr>
            <a:lvl4pPr>
              <a:defRPr sz="1800">
                <a:solidFill>
                  <a:schemeClr val="tx1">
                    <a:lumMod val="85000"/>
                    <a:lumOff val="15000"/>
                  </a:schemeClr>
                </a:solidFill>
              </a:defRPr>
            </a:lvl4pPr>
            <a:lvl5pPr>
              <a:defRPr sz="1800">
                <a:solidFill>
                  <a:schemeClr val="tx1">
                    <a:lumMod val="85000"/>
                    <a:lumOff val="15000"/>
                  </a:schemeClr>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6400"/>
            <a:ext cx="4038600" cy="3971454"/>
          </a:xfrm>
        </p:spPr>
        <p:txBody>
          <a:bodyPr/>
          <a:lstStyle>
            <a:lvl1pPr>
              <a:defRPr sz="2800">
                <a:solidFill>
                  <a:schemeClr val="tx1">
                    <a:lumMod val="85000"/>
                    <a:lumOff val="15000"/>
                  </a:schemeClr>
                </a:solidFill>
              </a:defRPr>
            </a:lvl1pPr>
            <a:lvl2pPr>
              <a:defRPr sz="2400">
                <a:solidFill>
                  <a:schemeClr val="tx1">
                    <a:lumMod val="85000"/>
                    <a:lumOff val="15000"/>
                  </a:schemeClr>
                </a:solidFill>
              </a:defRPr>
            </a:lvl2pPr>
            <a:lvl3pPr>
              <a:defRPr sz="2000">
                <a:solidFill>
                  <a:schemeClr val="tx1">
                    <a:lumMod val="85000"/>
                    <a:lumOff val="15000"/>
                  </a:schemeClr>
                </a:solidFill>
              </a:defRPr>
            </a:lvl3pPr>
            <a:lvl4pPr>
              <a:defRPr sz="1800">
                <a:solidFill>
                  <a:schemeClr val="tx1">
                    <a:lumMod val="85000"/>
                    <a:lumOff val="15000"/>
                  </a:schemeClr>
                </a:solidFill>
              </a:defRPr>
            </a:lvl4pPr>
            <a:lvl5pPr>
              <a:defRPr sz="1800">
                <a:solidFill>
                  <a:schemeClr val="tx1">
                    <a:lumMod val="85000"/>
                    <a:lumOff val="15000"/>
                  </a:schemeClr>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258050E-B668-4FA7-85AD-C750C80A6E9B}" type="datetimeFigureOut">
              <a:rPr lang="en-US" smtClean="0"/>
              <a:pPr/>
              <a:t>2/20/2013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40D5ECE-8B49-45CD-BE81-EF81920D1969}"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pPr/>
              <a:t>2/20/2013</a:t>
            </a:fld>
            <a:endParaRPr lang="en-US" dirty="0"/>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pic>
        <p:nvPicPr>
          <p:cNvPr id="6" name="Picture 5"/>
          <p:cNvPicPr>
            <a:picLocks noChangeAspect="1"/>
          </p:cNvPicPr>
          <p:nvPr userDrawn="1"/>
        </p:nvPicPr>
        <p:blipFill>
          <a:blip r:embed="rId3" cstate="print"/>
          <a:stretch>
            <a:fillRect/>
          </a:stretch>
        </p:blipFill>
        <p:spPr>
          <a:xfrm>
            <a:off x="0" y="762000"/>
            <a:ext cx="2445488" cy="2286000"/>
          </a:xfrm>
          <a:prstGeom prst="rect">
            <a:avLst/>
          </a:prstGeom>
        </p:spPr>
      </p:pic>
      <p:sp>
        <p:nvSpPr>
          <p:cNvPr id="2" name="Title 1"/>
          <p:cNvSpPr>
            <a:spLocks noGrp="1"/>
          </p:cNvSpPr>
          <p:nvPr>
            <p:ph type="title"/>
          </p:nvPr>
        </p:nvSpPr>
        <p:spPr>
          <a:xfrm>
            <a:off x="1124400" y="2077200"/>
            <a:ext cx="7010400" cy="1143000"/>
          </a:xfrm>
        </p:spPr>
        <p:txBody>
          <a:bodyPr/>
          <a:lstStyle>
            <a:lvl1pPr algn="l">
              <a:defRPr/>
            </a:lvl1pPr>
          </a:lstStyle>
          <a:p>
            <a:r>
              <a:rPr lang="en-US" smtClean="0"/>
              <a:t>Click to edit Master 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5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Only: Emphasi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58050E-B668-4FA7-85AD-C750C80A6E9B}" type="datetimeFigureOut">
              <a:rPr lang="en-US" smtClean="0"/>
              <a:pPr/>
              <a:t>2/20/2013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40D5ECE-8B49-45CD-BE81-EF81920D1969}" type="slidenum">
              <a:rPr lang="en-US" smtClean="0"/>
              <a:pPr/>
              <a:t>‹#›</a:t>
            </a:fld>
            <a:endParaRPr lang="en-US" dirty="0"/>
          </a:p>
        </p:txBody>
      </p:sp>
      <p:sp>
        <p:nvSpPr>
          <p:cNvPr id="6" name="Title 1"/>
          <p:cNvSpPr>
            <a:spLocks noGrp="1"/>
          </p:cNvSpPr>
          <p:nvPr>
            <p:ph type="title" hasCustomPrompt="1"/>
          </p:nvPr>
        </p:nvSpPr>
        <p:spPr>
          <a:xfrm>
            <a:off x="290400" y="3081000"/>
            <a:ext cx="8686800" cy="1095600"/>
          </a:xfrm>
        </p:spPr>
        <p:txBody>
          <a:bodyPr>
            <a:normAutofit/>
          </a:bodyPr>
          <a:lstStyle>
            <a:lvl1pPr algn="ctr">
              <a:defRPr lang="en-US" sz="4600" b="1" kern="1200" spc="-150" baseline="0" dirty="0" smtClean="0">
                <a:ln>
                  <a:gradFill>
                    <a:gsLst>
                      <a:gs pos="0">
                        <a:schemeClr val="bg1"/>
                      </a:gs>
                      <a:gs pos="50000">
                        <a:schemeClr val="bg1">
                          <a:lumMod val="75000"/>
                        </a:schemeClr>
                      </a:gs>
                    </a:gsLst>
                    <a:lin ang="5400000" scaled="0"/>
                  </a:gradFill>
                </a:ln>
                <a:gradFill>
                  <a:gsLst>
                    <a:gs pos="11000">
                      <a:schemeClr val="bg1">
                        <a:lumMod val="75000"/>
                      </a:schemeClr>
                    </a:gs>
                    <a:gs pos="91000">
                      <a:schemeClr val="bg1"/>
                    </a:gs>
                  </a:gsLst>
                  <a:lin ang="16200000" scaled="1"/>
                </a:gradFill>
                <a:effectLst>
                  <a:outerShdw blurRad="38100" algn="ctr" rotWithShape="0">
                    <a:prstClr val="black">
                      <a:alpha val="25000"/>
                    </a:prstClr>
                  </a:outerShdw>
                  <a:reflection blurRad="6350" stA="60000" endA="900" endPos="58000" dir="5400000" sy="-100000" algn="bl" rotWithShape="0"/>
                </a:effectLst>
                <a:latin typeface="+mn-lt"/>
                <a:ea typeface="+mn-ea"/>
                <a:cs typeface="+mn-cs"/>
              </a:defRPr>
            </a:lvl1pPr>
          </a:lstStyle>
          <a:p>
            <a:r>
              <a:rPr lang="en-US" dirty="0" smtClean="0"/>
              <a:t>Click to edit Master Title Style</a:t>
            </a:r>
            <a:endParaRPr lang="en-US" dirty="0"/>
          </a:p>
        </p:txBody>
      </p:sp>
      <p:sp>
        <p:nvSpPr>
          <p:cNvPr id="7" name="Text Placeholder 2"/>
          <p:cNvSpPr>
            <a:spLocks noGrp="1"/>
          </p:cNvSpPr>
          <p:nvPr>
            <p:ph type="body" idx="1"/>
          </p:nvPr>
        </p:nvSpPr>
        <p:spPr>
          <a:xfrm>
            <a:off x="283952" y="2424752"/>
            <a:ext cx="8694000" cy="639762"/>
          </a:xfrm>
        </p:spPr>
        <p:txBody>
          <a:bodyPr anchor="b">
            <a:normAutofit/>
          </a:bodyPr>
          <a:lstStyle>
            <a:lvl1pPr marL="0" indent="0" algn="ctr">
              <a:buNone/>
              <a:defRPr lang="en-US" sz="2800" kern="1200" dirty="0" smtClean="0">
                <a:solidFill>
                  <a:srgbClr val="2E507A">
                    <a:alpha val="81000"/>
                  </a:srgb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with Text ">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pPr/>
              <a:t>2/20/2013</a:t>
            </a:fld>
            <a:endParaRPr lang="en-US" dirty="0"/>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sp>
        <p:nvSpPr>
          <p:cNvPr id="7" name="Rectangle 6"/>
          <p:cNvSpPr/>
          <p:nvPr userDrawn="1"/>
        </p:nvSpPr>
        <p:spPr>
          <a:xfrm>
            <a:off x="0" y="2895600"/>
            <a:ext cx="7543800" cy="2133600"/>
          </a:xfrm>
          <a:prstGeom prst="rect">
            <a:avLst/>
          </a:prstGeom>
          <a:gradFill flip="none" rotWithShape="1">
            <a:gsLst>
              <a:gs pos="63000">
                <a:schemeClr val="tx1">
                  <a:lumMod val="85000"/>
                  <a:lumOff val="15000"/>
                  <a:alpha val="49000"/>
                </a:schemeClr>
              </a:gs>
              <a:gs pos="100000">
                <a:schemeClr val="tx1">
                  <a:lumMod val="95000"/>
                  <a:lumOff val="5000"/>
                  <a:alpha val="56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p:cNvSpPr>
            <a:spLocks noGrp="1"/>
          </p:cNvSpPr>
          <p:nvPr>
            <p:ph type="title"/>
          </p:nvPr>
        </p:nvSpPr>
        <p:spPr>
          <a:xfrm>
            <a:off x="414867" y="3200400"/>
            <a:ext cx="7010400" cy="1676400"/>
          </a:xfrm>
        </p:spPr>
        <p:txBody>
          <a:bodyPr>
            <a:normAutofit/>
          </a:bodyPr>
          <a:lstStyle>
            <a:lvl1pPr marL="0" algn="l" defTabSz="914400" rtl="0" eaLnBrk="1" latinLnBrk="0" hangingPunct="1">
              <a:defRPr lang="en-US" sz="4000" kern="1200" dirty="0">
                <a:solidFill>
                  <a:schemeClr val="bg1"/>
                </a:solidFill>
                <a:latin typeface="+mn-lt"/>
                <a:ea typeface="+mn-ea"/>
                <a:cs typeface="+mn-cs"/>
              </a:defRPr>
            </a:lvl1pPr>
          </a:lstStyle>
          <a:p>
            <a:r>
              <a:rPr lang="en-US" smtClean="0"/>
              <a:t>Click to edit Master title style</a:t>
            </a:r>
            <a:endParaRPr lang="en-US" dirty="0"/>
          </a:p>
        </p:txBody>
      </p:sp>
      <p:sp>
        <p:nvSpPr>
          <p:cNvPr id="10" name="Text Placeholder 15"/>
          <p:cNvSpPr>
            <a:spLocks noGrp="1"/>
          </p:cNvSpPr>
          <p:nvPr>
            <p:ph type="body" sz="quarter" idx="14" hasCustomPrompt="1"/>
          </p:nvPr>
        </p:nvSpPr>
        <p:spPr>
          <a:xfrm>
            <a:off x="4648200" y="664780"/>
            <a:ext cx="4191000" cy="381000"/>
          </a:xfrm>
        </p:spPr>
        <p:txBody>
          <a:bodyPr>
            <a:normAutofit/>
          </a:bodyPr>
          <a:lstStyle>
            <a:lvl1pPr algn="r">
              <a:buNone/>
              <a:defRPr lang="en-US" sz="1800" b="1" kern="1200" dirty="0" smtClean="0">
                <a:solidFill>
                  <a:schemeClr val="bg1">
                    <a:lumMod val="65000"/>
                  </a:schemeClr>
                </a:solidFill>
                <a:latin typeface="Calibri" pitchFamily="34" charset="0"/>
                <a:ea typeface="+mn-ea"/>
                <a:cs typeface="+mn-cs"/>
              </a:defRPr>
            </a:lvl1pPr>
          </a:lstStyle>
          <a:p>
            <a:pPr lvl="0"/>
            <a:r>
              <a:rPr lang="en-US" dirty="0" smtClean="0"/>
              <a:t>Click to edit Master subtitle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14:vortex/>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75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125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utoUpdateAnimBg="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3008313" cy="82550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803650" y="609600"/>
            <a:ext cx="5111750" cy="5334000"/>
          </a:xfrm>
        </p:spPr>
        <p:txBody>
          <a:bodyPr/>
          <a:lstStyle>
            <a:lvl1pPr>
              <a:defRPr sz="28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28600" y="1435101"/>
            <a:ext cx="3008313" cy="3822699"/>
          </a:xfrm>
        </p:spPr>
        <p:txBody>
          <a:bodyPr/>
          <a:lstStyle>
            <a:lvl1pPr marL="0" indent="0">
              <a:buNone/>
              <a:defRPr sz="1400">
                <a:solidFill>
                  <a:schemeClr val="tx1">
                    <a:lumMod val="75000"/>
                    <a:lumOff val="2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pPr/>
              <a:t>2/20/2013</a:t>
            </a:fld>
            <a:endParaRPr lang="en-US" dirty="0"/>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6" cstate="print"/>
          <a:srcRect l="2599" r="5874" b="5262"/>
          <a:stretch/>
        </p:blipFill>
        <p:spPr>
          <a:xfrm>
            <a:off x="3530" y="5867400"/>
            <a:ext cx="9144000" cy="1053694"/>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58050E-B668-4FA7-85AD-C750C80A6E9B}" type="datetimeFigureOut">
              <a:rPr lang="en-US" smtClean="0"/>
              <a:pPr/>
              <a:t>2/20/2013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0D5ECE-8B49-45CD-BE81-EF81920D1969}" type="slidenum">
              <a:rPr lang="en-US" smtClean="0"/>
              <a:pPr/>
              <a:t>‹#›</a:t>
            </a:fld>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61" r:id="rId4"/>
    <p:sldLayoutId id="2147483652" r:id="rId5"/>
    <p:sldLayoutId id="2147483654" r:id="rId6"/>
    <p:sldLayoutId id="2147483655" r:id="rId7"/>
    <p:sldLayoutId id="2147483660" r:id="rId8"/>
    <p:sldLayoutId id="2147483656" r:id="rId9"/>
    <p:sldLayoutId id="2147483676" r:id="rId10"/>
    <p:sldLayoutId id="2147483657" r:id="rId11"/>
    <p:sldLayoutId id="2147483658" r:id="rId12"/>
    <p:sldLayoutId id="2147483659" r:id="rId13"/>
    <p:sldLayoutId id="2147483663" r:id="rId14"/>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tags" Target="../tags/tag2.xml"/><Relationship Id="rId5" Type="http://schemas.openxmlformats.org/officeDocument/2006/relationships/image" Target="../media/image12.jpeg"/><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firstnationspedagogy.ca/sitemap.html" TargetMode="Externa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firstnationspedagogy.ca/FNcommunity/" TargetMode="Externa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firstnationspedagogy.ca/circle/" TargetMode="Externa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http://firstnationspedagogy.ca/articles/" TargetMode="Externa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http://firstnationspedagogy.ca/sitemap.html" TargetMode="Externa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hyperlink" Target="http://firstnationspedagogy.ca/learning/" TargetMode="External"/><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4.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14.xml"/><Relationship Id="rId4" Type="http://schemas.openxmlformats.org/officeDocument/2006/relationships/image" Target="../media/image37.png"/></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hyperlink" Target="http://firstnationspedagogy.ca/" TargetMode="External"/></Relationships>
</file>

<file path=ppt/slides/_rels/slide23.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notesSlide" Target="../notesSlides/notesSlide13.xml"/><Relationship Id="rId7" Type="http://schemas.openxmlformats.org/officeDocument/2006/relationships/image" Target="../media/image5.jpeg"/><Relationship Id="rId2" Type="http://schemas.openxmlformats.org/officeDocument/2006/relationships/slideLayout" Target="../slideLayouts/slideLayout14.xml"/><Relationship Id="rId1" Type="http://schemas.openxmlformats.org/officeDocument/2006/relationships/tags" Target="../tags/tag3.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 Id="rId9" Type="http://schemas.openxmlformats.org/officeDocument/2006/relationships/hyperlink" Target="http://firstnationspedagogy.ca/contact.html"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20.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image" Target="../media/image24.png"/><Relationship Id="rId5" Type="http://schemas.openxmlformats.org/officeDocument/2006/relationships/image" Target="../media/image23.jpeg"/><Relationship Id="rId4" Type="http://schemas.openxmlformats.org/officeDocument/2006/relationships/image" Target="../media/image22.jpeg"/></Relationships>
</file>

<file path=ppt/slides/_rels/slide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image" Target="../media/image27.png"/></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3733800" y="1316420"/>
            <a:ext cx="4953000" cy="1416269"/>
          </a:xfrm>
        </p:spPr>
        <p:txBody>
          <a:bodyPr>
            <a:normAutofit/>
          </a:bodyPr>
          <a:lstStyle/>
          <a:p>
            <a:r>
              <a:rPr lang="en-US" dirty="0" smtClean="0"/>
              <a:t>Sylvia Currie, BC Campus and</a:t>
            </a:r>
          </a:p>
          <a:p>
            <a:r>
              <a:rPr lang="en-US" dirty="0" smtClean="0"/>
              <a:t>June Kaminski, </a:t>
            </a:r>
            <a:r>
              <a:rPr lang="en-US" dirty="0" err="1" smtClean="0"/>
              <a:t>Kwantlen</a:t>
            </a:r>
            <a:r>
              <a:rPr lang="en-US" dirty="0" smtClean="0"/>
              <a:t> University</a:t>
            </a:r>
          </a:p>
        </p:txBody>
      </p:sp>
      <p:sp>
        <p:nvSpPr>
          <p:cNvPr id="5" name="Title 4"/>
          <p:cNvSpPr>
            <a:spLocks noGrp="1"/>
          </p:cNvSpPr>
          <p:nvPr>
            <p:ph type="title"/>
          </p:nvPr>
        </p:nvSpPr>
        <p:spPr>
          <a:xfrm>
            <a:off x="228600" y="3048000"/>
            <a:ext cx="7239000" cy="1828800"/>
          </a:xfrm>
        </p:spPr>
        <p:txBody>
          <a:bodyPr>
            <a:normAutofit fontScale="90000"/>
          </a:bodyPr>
          <a:lstStyle/>
          <a:p>
            <a:pPr algn="l"/>
            <a:r>
              <a:rPr lang="en-US" sz="2400" b="0" dirty="0" smtClean="0">
                <a:solidFill>
                  <a:srgbClr val="7BCF27"/>
                </a:solidFill>
                <a:latin typeface="Calibri" pitchFamily="34" charset="0"/>
              </a:rPr>
              <a:t>Learning Together About</a:t>
            </a:r>
            <a:r>
              <a:rPr lang="en-US" sz="2400" b="0" dirty="0">
                <a:solidFill>
                  <a:srgbClr val="262626"/>
                </a:solidFill>
              </a:rPr>
              <a:t/>
            </a:r>
            <a:br>
              <a:rPr lang="en-US" sz="2400" b="0" dirty="0">
                <a:solidFill>
                  <a:srgbClr val="262626"/>
                </a:solidFill>
              </a:rPr>
            </a:br>
            <a:r>
              <a:rPr lang="en-US" sz="5600" b="0" dirty="0" smtClean="0">
                <a:solidFill>
                  <a:prstClr val="white"/>
                </a:solidFill>
              </a:rPr>
              <a:t>First Nations Pedagogy</a:t>
            </a:r>
            <a:endParaRPr lang="en-US" sz="5600" b="0" dirty="0"/>
          </a:p>
        </p:txBody>
      </p:sp>
      <p:sp>
        <p:nvSpPr>
          <p:cNvPr id="2" name="TextBox 1"/>
          <p:cNvSpPr txBox="1"/>
          <p:nvPr/>
        </p:nvSpPr>
        <p:spPr>
          <a:xfrm>
            <a:off x="4572000" y="5373216"/>
            <a:ext cx="3096344" cy="923330"/>
          </a:xfrm>
          <a:prstGeom prst="rect">
            <a:avLst/>
          </a:prstGeom>
          <a:noFill/>
        </p:spPr>
        <p:txBody>
          <a:bodyPr wrap="square" rtlCol="0">
            <a:spAutoFit/>
          </a:bodyPr>
          <a:lstStyle/>
          <a:p>
            <a:r>
              <a:rPr lang="en-CA" dirty="0" smtClean="0"/>
              <a:t>Canada Moodle Moot</a:t>
            </a:r>
          </a:p>
          <a:p>
            <a:r>
              <a:rPr lang="en-CA" dirty="0" smtClean="0"/>
              <a:t>February 13, 2013</a:t>
            </a:r>
          </a:p>
          <a:p>
            <a:r>
              <a:rPr lang="en-CA" dirty="0" smtClean="0"/>
              <a:t>Vancouver, BC</a:t>
            </a:r>
            <a:endParaRPr lang="en-CA"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5" cstate="print"/>
          <a:stretch>
            <a:fillRect/>
          </a:stretch>
        </p:blipFill>
        <p:spPr>
          <a:xfrm>
            <a:off x="0" y="762000"/>
            <a:ext cx="2445488" cy="2286000"/>
          </a:xfrm>
          <a:prstGeom prst="rect">
            <a:avLst/>
          </a:prstGeom>
        </p:spPr>
      </p:pic>
      <p:sp>
        <p:nvSpPr>
          <p:cNvPr id="4" name="TextBox 3"/>
          <p:cNvSpPr txBox="1"/>
          <p:nvPr/>
        </p:nvSpPr>
        <p:spPr>
          <a:xfrm>
            <a:off x="1228724" y="2217355"/>
            <a:ext cx="7229475" cy="461665"/>
          </a:xfrm>
          <a:prstGeom prst="rect">
            <a:avLst/>
          </a:prstGeom>
          <a:noFill/>
        </p:spPr>
        <p:txBody>
          <a:bodyPr wrap="square" rtlCol="0" anchor="b" anchorCtr="0">
            <a:normAutofit/>
          </a:bodyPr>
          <a:lstStyle/>
          <a:p>
            <a:r>
              <a:rPr lang="en-US" sz="2400" dirty="0" smtClean="0">
                <a:solidFill>
                  <a:prstClr val="black">
                    <a:lumMod val="50000"/>
                    <a:lumOff val="50000"/>
                  </a:prstClr>
                </a:solidFill>
              </a:rPr>
              <a:t>The first principle is that the learning is completely</a:t>
            </a:r>
            <a:endParaRPr lang="en-US" sz="2400" dirty="0">
              <a:solidFill>
                <a:prstClr val="black">
                  <a:lumMod val="50000"/>
                  <a:lumOff val="50000"/>
                </a:prstClr>
              </a:solidFill>
            </a:endParaRPr>
          </a:p>
        </p:txBody>
      </p:sp>
      <p:sp>
        <p:nvSpPr>
          <p:cNvPr id="7" name="Title 6"/>
          <p:cNvSpPr>
            <a:spLocks noGrp="1"/>
          </p:cNvSpPr>
          <p:nvPr>
            <p:ph type="title"/>
          </p:nvPr>
        </p:nvSpPr>
        <p:spPr>
          <a:xfrm>
            <a:off x="1219200" y="2669865"/>
            <a:ext cx="7543800" cy="1200329"/>
          </a:xfrm>
        </p:spPr>
        <p:txBody>
          <a:bodyPr wrap="square" tIns="0" bIns="0" anchor="t" anchorCtr="0">
            <a:normAutofit/>
          </a:bodyPr>
          <a:lstStyle/>
          <a:p>
            <a:r>
              <a:rPr lang="en-US" sz="7800" b="1" dirty="0" smtClean="0">
                <a:solidFill>
                  <a:prstClr val="black">
                    <a:lumMod val="85000"/>
                    <a:lumOff val="15000"/>
                  </a:prstClr>
                </a:solidFill>
                <a:latin typeface="+mn-lt"/>
              </a:rPr>
              <a:t>Learner Focused</a:t>
            </a:r>
            <a:endParaRPr lang="en-US" sz="7800" dirty="0">
              <a:latin typeface="+mn-lt"/>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5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50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First Nations Pedagogy</a:t>
            </a:r>
            <a:endParaRPr lang="en-CA" dirty="0"/>
          </a:p>
        </p:txBody>
      </p:sp>
      <p:sp>
        <p:nvSpPr>
          <p:cNvPr id="3" name="Content Placeholder 2"/>
          <p:cNvSpPr>
            <a:spLocks noGrp="1"/>
          </p:cNvSpPr>
          <p:nvPr>
            <p:ph sz="half" idx="1"/>
          </p:nvPr>
        </p:nvSpPr>
        <p:spPr/>
        <p:txBody>
          <a:bodyPr>
            <a:normAutofit fontScale="92500" lnSpcReduction="20000"/>
          </a:bodyPr>
          <a:lstStyle/>
          <a:p>
            <a:r>
              <a:rPr lang="en-CA" dirty="0"/>
              <a:t>Although the notion of Pedagogy is essentially Colonial or Eurocentric in origin, it can be used to draw well-deserved attention to the distinct and noteworthy ways that Pre-Colonial education was offered and engaged in. </a:t>
            </a:r>
          </a:p>
          <a:p>
            <a:endParaRPr lang="en-CA" dirty="0"/>
          </a:p>
        </p:txBody>
      </p:sp>
      <p:sp>
        <p:nvSpPr>
          <p:cNvPr id="4" name="Content Placeholder 3"/>
          <p:cNvSpPr>
            <a:spLocks noGrp="1"/>
          </p:cNvSpPr>
          <p:nvPr>
            <p:ph sz="half" idx="2"/>
          </p:nvPr>
        </p:nvSpPr>
        <p:spPr/>
        <p:txBody>
          <a:bodyPr>
            <a:normAutofit fontScale="92500" lnSpcReduction="20000"/>
          </a:bodyPr>
          <a:lstStyle/>
          <a:p>
            <a:r>
              <a:rPr lang="en-CA" dirty="0"/>
              <a:t>Distinct practices used for millennia to teach both “theory” and hands-on practical knowledge were repressed and banned during Colonization, yet the methods have endured and are both unique </a:t>
            </a:r>
            <a:r>
              <a:rPr lang="en-CA" dirty="0" smtClean="0"/>
              <a:t>and </a:t>
            </a:r>
            <a:r>
              <a:rPr lang="en-CA" dirty="0"/>
              <a:t>extremely valuable in the 21st century</a:t>
            </a:r>
          </a:p>
          <a:p>
            <a:endParaRPr lang="en-CA" dirty="0"/>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4177916"/>
            <a:ext cx="2381250" cy="22574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8294705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txBox="1">
            <a:spLocks noChangeArrowheads="1"/>
          </p:cNvSpPr>
          <p:nvPr/>
        </p:nvSpPr>
        <p:spPr>
          <a:xfrm>
            <a:off x="323528" y="259967"/>
            <a:ext cx="8605837" cy="1138237"/>
          </a:xfrm>
          <a:prstGeom prst="rect">
            <a:avLst/>
          </a:prstGeom>
          <a:ln/>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smtClean="0">
                <a:solidFill>
                  <a:srgbClr val="800000"/>
                </a:solidFill>
              </a:rPr>
              <a:t>First Nations Pedagogy</a:t>
            </a:r>
            <a:endParaRPr lang="en-GB" dirty="0">
              <a:solidFill>
                <a:srgbClr val="800000"/>
              </a:solidFill>
            </a:endParaRPr>
          </a:p>
        </p:txBody>
      </p:sp>
      <p:sp>
        <p:nvSpPr>
          <p:cNvPr id="3" name="Rectangle 5"/>
          <p:cNvSpPr txBox="1">
            <a:spLocks noChangeArrowheads="1"/>
          </p:cNvSpPr>
          <p:nvPr/>
        </p:nvSpPr>
        <p:spPr>
          <a:xfrm>
            <a:off x="323528" y="1411968"/>
            <a:ext cx="4225925" cy="511016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80000"/>
              </a:lnSpc>
              <a:spcAft>
                <a:spcPct val="0"/>
              </a:spcAft>
              <a:buSzPct val="100000"/>
              <a:buFont typeface="Times New Roman" pitchFamily="18" charset="0"/>
              <a:buBlip>
                <a:blip r:embed="rId2"/>
              </a:buBlip>
            </a:pPr>
            <a:r>
              <a:rPr lang="en-GB" dirty="0" smtClean="0"/>
              <a:t>Respectful relations, </a:t>
            </a:r>
          </a:p>
          <a:p>
            <a:pPr>
              <a:lnSpc>
                <a:spcPct val="80000"/>
              </a:lnSpc>
              <a:spcAft>
                <a:spcPct val="0"/>
              </a:spcAft>
              <a:buSzPct val="100000"/>
              <a:buFont typeface="Times New Roman" pitchFamily="18" charset="0"/>
              <a:buBlip>
                <a:blip r:embed="rId2"/>
              </a:buBlip>
            </a:pPr>
            <a:r>
              <a:rPr lang="en-GB" dirty="0" smtClean="0"/>
              <a:t>Experiential learning, </a:t>
            </a:r>
          </a:p>
          <a:p>
            <a:pPr>
              <a:lnSpc>
                <a:spcPct val="80000"/>
              </a:lnSpc>
              <a:spcAft>
                <a:spcPct val="0"/>
              </a:spcAft>
              <a:buSzPct val="100000"/>
              <a:buFont typeface="Times New Roman" pitchFamily="18" charset="0"/>
              <a:buBlip>
                <a:blip r:embed="rId2"/>
              </a:buBlip>
            </a:pPr>
            <a:r>
              <a:rPr lang="en-GB" dirty="0" smtClean="0"/>
              <a:t>Listening well, </a:t>
            </a:r>
          </a:p>
          <a:p>
            <a:pPr>
              <a:lnSpc>
                <a:spcPct val="80000"/>
              </a:lnSpc>
              <a:spcAft>
                <a:spcPct val="0"/>
              </a:spcAft>
              <a:buSzPct val="100000"/>
              <a:buFont typeface="Times New Roman" pitchFamily="18" charset="0"/>
              <a:buBlip>
                <a:blip r:embed="rId2"/>
              </a:buBlip>
            </a:pPr>
            <a:r>
              <a:rPr lang="en-GB" dirty="0" smtClean="0"/>
              <a:t>allowing Space, </a:t>
            </a:r>
          </a:p>
          <a:p>
            <a:pPr>
              <a:lnSpc>
                <a:spcPct val="80000"/>
              </a:lnSpc>
              <a:spcAft>
                <a:spcPct val="0"/>
              </a:spcAft>
              <a:buSzPct val="100000"/>
              <a:buFont typeface="Times New Roman" pitchFamily="18" charset="0"/>
              <a:buBlip>
                <a:blip r:embed="rId2"/>
              </a:buBlip>
            </a:pPr>
            <a:r>
              <a:rPr lang="en-GB" dirty="0" smtClean="0"/>
              <a:t>Storytelling &amp; making,</a:t>
            </a:r>
          </a:p>
          <a:p>
            <a:pPr>
              <a:lnSpc>
                <a:spcPct val="80000"/>
              </a:lnSpc>
              <a:spcAft>
                <a:spcPct val="0"/>
              </a:spcAft>
              <a:buSzPct val="100000"/>
              <a:buFont typeface="Times New Roman" pitchFamily="18" charset="0"/>
              <a:buBlip>
                <a:blip r:embed="rId2"/>
              </a:buBlip>
            </a:pPr>
            <a:r>
              <a:rPr lang="en-GB" dirty="0" err="1" smtClean="0"/>
              <a:t>Quaternity</a:t>
            </a:r>
            <a:r>
              <a:rPr lang="en-GB" dirty="0" smtClean="0"/>
              <a:t>, </a:t>
            </a:r>
          </a:p>
          <a:p>
            <a:pPr>
              <a:lnSpc>
                <a:spcPct val="80000"/>
              </a:lnSpc>
              <a:spcAft>
                <a:spcPct val="0"/>
              </a:spcAft>
              <a:buSzPct val="100000"/>
              <a:buFont typeface="Times New Roman" pitchFamily="18" charset="0"/>
              <a:buBlip>
                <a:blip r:embed="rId2"/>
              </a:buBlip>
            </a:pPr>
            <a:r>
              <a:rPr lang="en-GB" dirty="0" err="1" smtClean="0"/>
              <a:t>Positionality</a:t>
            </a:r>
            <a:r>
              <a:rPr lang="en-GB" dirty="0" smtClean="0"/>
              <a:t>,</a:t>
            </a:r>
          </a:p>
          <a:p>
            <a:pPr>
              <a:lnSpc>
                <a:spcPct val="80000"/>
              </a:lnSpc>
              <a:spcAft>
                <a:spcPct val="0"/>
              </a:spcAft>
              <a:buSzPct val="100000"/>
              <a:buFont typeface="Times New Roman" pitchFamily="18" charset="0"/>
              <a:buBlip>
                <a:blip r:embed="rId2"/>
              </a:buBlip>
            </a:pPr>
            <a:r>
              <a:rPr lang="en-GB" dirty="0" smtClean="0"/>
              <a:t>Inner Fire, Gifts</a:t>
            </a:r>
          </a:p>
          <a:p>
            <a:pPr>
              <a:lnSpc>
                <a:spcPct val="80000"/>
              </a:lnSpc>
              <a:spcAft>
                <a:spcPct val="0"/>
              </a:spcAft>
              <a:buSzPct val="100000"/>
              <a:buFont typeface="Times New Roman" pitchFamily="18" charset="0"/>
              <a:buBlip>
                <a:blip r:embed="rId2"/>
              </a:buBlip>
            </a:pPr>
            <a:r>
              <a:rPr lang="en-GB" dirty="0" smtClean="0"/>
              <a:t>Learning Spirit</a:t>
            </a:r>
            <a:endParaRPr lang="en-US" dirty="0"/>
          </a:p>
        </p:txBody>
      </p:sp>
      <p:sp>
        <p:nvSpPr>
          <p:cNvPr id="4" name="Rectangle 6"/>
          <p:cNvSpPr txBox="1">
            <a:spLocks noChangeArrowheads="1"/>
          </p:cNvSpPr>
          <p:nvPr/>
        </p:nvSpPr>
        <p:spPr>
          <a:xfrm>
            <a:off x="4701853" y="1325178"/>
            <a:ext cx="4227512" cy="511016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80000"/>
              </a:lnSpc>
              <a:spcAft>
                <a:spcPct val="0"/>
              </a:spcAft>
              <a:buSzPct val="100000"/>
              <a:buFont typeface="Times New Roman" pitchFamily="18" charset="0"/>
              <a:buBlip>
                <a:blip r:embed="rId2"/>
              </a:buBlip>
            </a:pPr>
            <a:r>
              <a:rPr lang="en-GB" dirty="0" smtClean="0"/>
              <a:t>Relevance, </a:t>
            </a:r>
          </a:p>
          <a:p>
            <a:pPr>
              <a:lnSpc>
                <a:spcPct val="80000"/>
              </a:lnSpc>
              <a:spcAft>
                <a:spcPct val="0"/>
              </a:spcAft>
              <a:buSzPct val="100000"/>
              <a:buFont typeface="Times New Roman" pitchFamily="18" charset="0"/>
              <a:buBlip>
                <a:blip r:embed="rId2"/>
              </a:buBlip>
            </a:pPr>
            <a:r>
              <a:rPr lang="en-GB" dirty="0" smtClean="0"/>
              <a:t>Reciprocity, </a:t>
            </a:r>
          </a:p>
          <a:p>
            <a:pPr>
              <a:lnSpc>
                <a:spcPct val="80000"/>
              </a:lnSpc>
              <a:spcAft>
                <a:spcPct val="0"/>
              </a:spcAft>
              <a:buSzPct val="100000"/>
              <a:buFont typeface="Times New Roman" pitchFamily="18" charset="0"/>
              <a:buBlip>
                <a:blip r:embed="rId2"/>
              </a:buBlip>
            </a:pPr>
            <a:r>
              <a:rPr lang="en-GB" dirty="0" smtClean="0"/>
              <a:t>Reflectivity, </a:t>
            </a:r>
          </a:p>
          <a:p>
            <a:pPr>
              <a:lnSpc>
                <a:spcPct val="80000"/>
              </a:lnSpc>
              <a:spcAft>
                <a:spcPct val="0"/>
              </a:spcAft>
              <a:buSzPct val="100000"/>
              <a:buFont typeface="Times New Roman" pitchFamily="18" charset="0"/>
              <a:buBlip>
                <a:blip r:embed="rId2"/>
              </a:buBlip>
            </a:pPr>
            <a:r>
              <a:rPr lang="en-GB" dirty="0" smtClean="0"/>
              <a:t>Elders - informed,</a:t>
            </a:r>
          </a:p>
          <a:p>
            <a:pPr>
              <a:lnSpc>
                <a:spcPct val="80000"/>
              </a:lnSpc>
              <a:spcAft>
                <a:spcPct val="0"/>
              </a:spcAft>
              <a:buSzPct val="100000"/>
              <a:buFont typeface="Times New Roman" pitchFamily="18" charset="0"/>
              <a:buBlip>
                <a:blip r:embed="rId2"/>
              </a:buBlip>
            </a:pPr>
            <a:r>
              <a:rPr lang="en-GB" dirty="0" smtClean="0"/>
              <a:t>Ecologically situated,</a:t>
            </a:r>
          </a:p>
          <a:p>
            <a:pPr>
              <a:lnSpc>
                <a:spcPct val="80000"/>
              </a:lnSpc>
              <a:spcAft>
                <a:spcPct val="0"/>
              </a:spcAft>
              <a:buSzPct val="100000"/>
              <a:buFont typeface="Times New Roman" pitchFamily="18" charset="0"/>
              <a:buBlip>
                <a:blip r:embed="rId2"/>
              </a:buBlip>
            </a:pPr>
            <a:r>
              <a:rPr lang="en-GB" dirty="0" smtClean="0"/>
              <a:t>Creative, </a:t>
            </a:r>
          </a:p>
          <a:p>
            <a:pPr>
              <a:lnSpc>
                <a:spcPct val="80000"/>
              </a:lnSpc>
              <a:spcAft>
                <a:spcPct val="0"/>
              </a:spcAft>
              <a:buSzPct val="100000"/>
              <a:buFont typeface="Times New Roman" pitchFamily="18" charset="0"/>
              <a:buBlip>
                <a:blip r:embed="rId2"/>
              </a:buBlip>
            </a:pPr>
            <a:r>
              <a:rPr lang="en-GB" dirty="0" smtClean="0"/>
              <a:t>Visual-auditory</a:t>
            </a:r>
          </a:p>
          <a:p>
            <a:pPr>
              <a:lnSpc>
                <a:spcPct val="80000"/>
              </a:lnSpc>
              <a:spcAft>
                <a:spcPct val="0"/>
              </a:spcAft>
              <a:buSzPct val="100000"/>
              <a:buFont typeface="Times New Roman" pitchFamily="18" charset="0"/>
              <a:buBlip>
                <a:blip r:embed="rId2"/>
              </a:buBlip>
            </a:pPr>
            <a:r>
              <a:rPr lang="en-GB" dirty="0" smtClean="0"/>
              <a:t>self-governance philosophy</a:t>
            </a:r>
          </a:p>
          <a:p>
            <a:pPr>
              <a:lnSpc>
                <a:spcPct val="80000"/>
              </a:lnSpc>
              <a:spcAft>
                <a:spcPct val="0"/>
              </a:spcAft>
              <a:buSzPct val="100000"/>
              <a:buFont typeface="Times New Roman" pitchFamily="18" charset="0"/>
              <a:buBlip>
                <a:blip r:embed="rId2"/>
              </a:buBlip>
            </a:pPr>
            <a:r>
              <a:rPr lang="en-GB" dirty="0" smtClean="0"/>
              <a:t>Natural world context </a:t>
            </a:r>
          </a:p>
          <a:p>
            <a:pPr>
              <a:lnSpc>
                <a:spcPct val="80000"/>
              </a:lnSpc>
              <a:spcAft>
                <a:spcPct val="0"/>
              </a:spcAft>
              <a:buSzPct val="100000"/>
              <a:buFont typeface="Times New Roman" pitchFamily="18" charset="0"/>
              <a:buBlip>
                <a:blip r:embed="rId2"/>
              </a:buBlip>
            </a:pPr>
            <a:endParaRPr lang="en-US" dirty="0"/>
          </a:p>
        </p:txBody>
      </p:sp>
    </p:spTree>
    <p:extLst>
      <p:ext uri="{BB962C8B-B14F-4D97-AF65-F5344CB8AC3E}">
        <p14:creationId xmlns:p14="http://schemas.microsoft.com/office/powerpoint/2010/main" val="20298444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txBox="1">
            <a:spLocks noChangeArrowheads="1"/>
          </p:cNvSpPr>
          <p:nvPr/>
        </p:nvSpPr>
        <p:spPr>
          <a:xfrm>
            <a:off x="273630" y="-112714"/>
            <a:ext cx="8607425" cy="1141412"/>
          </a:xfrm>
          <a:prstGeom prst="rect">
            <a:avLst/>
          </a:prstGeom>
          <a:ln/>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smtClean="0">
                <a:solidFill>
                  <a:srgbClr val="800000"/>
                </a:solidFill>
              </a:rPr>
              <a:t>FIRST NATIONS KNOWLEDGE</a:t>
            </a:r>
            <a:endParaRPr lang="en-GB">
              <a:solidFill>
                <a:srgbClr val="800000"/>
              </a:solidFill>
            </a:endParaRPr>
          </a:p>
        </p:txBody>
      </p:sp>
      <p:sp>
        <p:nvSpPr>
          <p:cNvPr id="3" name="Rectangle 2"/>
          <p:cNvSpPr txBox="1">
            <a:spLocks noChangeArrowheads="1"/>
          </p:cNvSpPr>
          <p:nvPr/>
        </p:nvSpPr>
        <p:spPr>
          <a:xfrm>
            <a:off x="273630" y="1023936"/>
            <a:ext cx="8607425" cy="5419725"/>
          </a:xfrm>
          <a:prstGeom prst="rect">
            <a:avLst/>
          </a:prstGeom>
          <a:ln/>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SzPct val="45000"/>
              <a:buFont typeface="Wingdings" pitchFamily="2" charset="2"/>
              <a:buBlip>
                <a:blip r:embed="rId2"/>
              </a:buBlip>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sz="2200" b="1" dirty="0" smtClean="0">
                <a:solidFill>
                  <a:srgbClr val="FF9966"/>
                </a:solidFill>
              </a:rPr>
              <a:t>- </a:t>
            </a:r>
            <a:r>
              <a:rPr lang="en-GB" sz="2400" b="1" dirty="0" smtClean="0"/>
              <a:t>is a living process to be absorbed and understood, not possessed </a:t>
            </a:r>
          </a:p>
          <a:p>
            <a:pPr marL="0" indent="0">
              <a:buSzPct val="45000"/>
              <a:buFont typeface="Wingdings" pitchFamily="2" charset="2"/>
              <a:buBlip>
                <a:blip r:embed="rId2"/>
              </a:buBlip>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sz="2400" b="1" dirty="0" smtClean="0"/>
              <a:t>- preference for experiential knowledge </a:t>
            </a:r>
          </a:p>
          <a:p>
            <a:pPr marL="0" indent="0">
              <a:buSzPct val="45000"/>
              <a:buFont typeface="Wingdings" pitchFamily="2" charset="2"/>
              <a:buBlip>
                <a:blip r:embed="rId2"/>
              </a:buBlip>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sz="2400" b="1" dirty="0" smtClean="0"/>
              <a:t>- values ability to learn independently by observing, listening,      </a:t>
            </a:r>
            <a:r>
              <a:rPr lang="en-GB" sz="2400" b="1" dirty="0"/>
              <a:t> </a:t>
            </a:r>
            <a:r>
              <a:rPr lang="en-GB" sz="2400" b="1" dirty="0" smtClean="0"/>
              <a:t>participating, experimenting</a:t>
            </a:r>
          </a:p>
          <a:p>
            <a:pPr marL="0" indent="0">
              <a:buSzPct val="45000"/>
              <a:buFont typeface="Wingdings" pitchFamily="2" charset="2"/>
              <a:buBlip>
                <a:blip r:embed="rId2"/>
              </a:buBlip>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sz="2400" b="1" dirty="0" smtClean="0"/>
              <a:t>- prefers multiple literacies approach </a:t>
            </a:r>
          </a:p>
          <a:p>
            <a:pPr marL="0" indent="0">
              <a:buSzPct val="45000"/>
              <a:buFont typeface="Wingdings" pitchFamily="2" charset="2"/>
              <a:buBlip>
                <a:blip r:embed="rId2"/>
              </a:buBlip>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sz="2400" b="1" dirty="0" smtClean="0"/>
              <a:t>- values introspection, reflection, meditation, prayer, </a:t>
            </a:r>
          </a:p>
          <a:p>
            <a:pPr marL="0" indent="0">
              <a:buSzPct val="45000"/>
              <a:buFont typeface="Wingdings" pitchFamily="2" charset="2"/>
              <a:buBlip>
                <a:blip r:embed="rId2"/>
              </a:buBlip>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sz="2400" b="1" dirty="0" smtClean="0"/>
              <a:t>- is structured by </a:t>
            </a:r>
            <a:r>
              <a:rPr lang="en-GB" sz="2400" b="1" dirty="0" err="1" smtClean="0"/>
              <a:t>orality</a:t>
            </a:r>
            <a:r>
              <a:rPr lang="en-GB" sz="2400" b="1" dirty="0" smtClean="0"/>
              <a:t>, language and symbolic, verbal, </a:t>
            </a:r>
          </a:p>
          <a:p>
            <a:pPr marL="0" indent="0">
              <a:buSzPct val="4500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sz="2400" b="1" dirty="0"/>
              <a:t> </a:t>
            </a:r>
            <a:r>
              <a:rPr lang="en-GB" sz="2400" b="1" dirty="0" smtClean="0"/>
              <a:t>   and unconscious order</a:t>
            </a:r>
          </a:p>
          <a:p>
            <a:pPr marL="0" indent="0">
              <a:buSzPct val="45000"/>
              <a:buFont typeface="Wingdings" pitchFamily="2" charset="2"/>
              <a:buBlip>
                <a:blip r:embed="rId2"/>
              </a:buBlip>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sz="2400" b="1" dirty="0" smtClean="0"/>
              <a:t>- is both empirical (based on experience) and normative                                     (based on social values)‏</a:t>
            </a:r>
            <a:endParaRPr lang="en-GB" sz="2400" b="1" dirty="0"/>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6256" y="2132856"/>
            <a:ext cx="2381250" cy="22574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580986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968" y="44624"/>
            <a:ext cx="7802064" cy="6173062"/>
          </a:xfrm>
          <a:prstGeom prst="rect">
            <a:avLst/>
          </a:prstGeom>
        </p:spPr>
      </p:pic>
    </p:spTree>
    <p:extLst>
      <p:ext uri="{BB962C8B-B14F-4D97-AF65-F5344CB8AC3E}">
        <p14:creationId xmlns:p14="http://schemas.microsoft.com/office/powerpoint/2010/main" val="25441345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Community</a:t>
            </a:r>
            <a:endParaRPr lang="en-CA" dirty="0"/>
          </a:p>
        </p:txBody>
      </p:sp>
      <p:pic>
        <p:nvPicPr>
          <p:cNvPr id="5" name="Content Placeholder 4">
            <a:hlinkClick r:id="rId2"/>
          </p:cNvPr>
          <p:cNvPicPr>
            <a:picLocks noGrp="1" noChangeAspect="1"/>
          </p:cNvPicPr>
          <p:nvPr>
            <p:ph idx="1"/>
          </p:nvPr>
        </p:nvPicPr>
        <p:blipFill>
          <a:blip r:embed="rId3" cstate="email">
            <a:extLst>
              <a:ext uri="{28A0092B-C50C-407E-A947-70E740481C1C}">
                <a14:useLocalDpi xmlns:a14="http://schemas.microsoft.com/office/drawing/2010/main" val="0"/>
              </a:ext>
            </a:extLst>
          </a:blip>
          <a:stretch>
            <a:fillRect/>
          </a:stretch>
        </p:blipFill>
        <p:spPr>
          <a:xfrm>
            <a:off x="3803650" y="1520171"/>
            <a:ext cx="5111750" cy="3512858"/>
          </a:xfrm>
        </p:spPr>
      </p:pic>
      <p:sp>
        <p:nvSpPr>
          <p:cNvPr id="4" name="Text Placeholder 3"/>
          <p:cNvSpPr>
            <a:spLocks noGrp="1"/>
          </p:cNvSpPr>
          <p:nvPr>
            <p:ph type="body" sz="half" idx="2"/>
          </p:nvPr>
        </p:nvSpPr>
        <p:spPr/>
        <p:txBody>
          <a:bodyPr/>
          <a:lstStyle/>
          <a:p>
            <a:r>
              <a:rPr lang="en-CA" dirty="0"/>
              <a:t> </a:t>
            </a:r>
            <a:r>
              <a:rPr lang="en-CA" dirty="0" err="1"/>
              <a:t>Tne</a:t>
            </a:r>
            <a:r>
              <a:rPr lang="en-CA" dirty="0"/>
              <a:t> Community is a Drupal - based interactive content management system section, that provides a number of interactive features. To use the Community, you first need to create an account, by selecting a user name and password. Once you are a member, you can both access and add to the collection of materials, forum discussions, polls, and other resources housed within the Community area. </a:t>
            </a:r>
          </a:p>
        </p:txBody>
      </p:sp>
    </p:spTree>
    <p:extLst>
      <p:ext uri="{BB962C8B-B14F-4D97-AF65-F5344CB8AC3E}">
        <p14:creationId xmlns:p14="http://schemas.microsoft.com/office/powerpoint/2010/main" val="28981523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Circle Talk Blog</a:t>
            </a:r>
            <a:endParaRPr lang="en-CA" dirty="0"/>
          </a:p>
        </p:txBody>
      </p:sp>
      <p:pic>
        <p:nvPicPr>
          <p:cNvPr id="5" name="Content Placeholder 4">
            <a:hlinkClick r:id="rId2"/>
          </p:cNvPr>
          <p:cNvPicPr>
            <a:picLocks noGrp="1" noChangeAspect="1"/>
          </p:cNvPicPr>
          <p:nvPr>
            <p:ph idx="1"/>
          </p:nvPr>
        </p:nvPicPr>
        <p:blipFill>
          <a:blip r:embed="rId3" cstate="email">
            <a:extLst>
              <a:ext uri="{28A0092B-C50C-407E-A947-70E740481C1C}">
                <a14:useLocalDpi xmlns:a14="http://schemas.microsoft.com/office/drawing/2010/main" val="0"/>
              </a:ext>
            </a:extLst>
          </a:blip>
          <a:stretch>
            <a:fillRect/>
          </a:stretch>
        </p:blipFill>
        <p:spPr>
          <a:xfrm>
            <a:off x="3803650" y="1506063"/>
            <a:ext cx="5111750" cy="3541074"/>
          </a:xfrm>
        </p:spPr>
      </p:pic>
      <p:sp>
        <p:nvSpPr>
          <p:cNvPr id="4" name="Text Placeholder 3"/>
          <p:cNvSpPr>
            <a:spLocks noGrp="1"/>
          </p:cNvSpPr>
          <p:nvPr>
            <p:ph type="body" sz="half" idx="2"/>
          </p:nvPr>
        </p:nvSpPr>
        <p:spPr/>
        <p:txBody>
          <a:bodyPr/>
          <a:lstStyle/>
          <a:p>
            <a:r>
              <a:rPr lang="en-CA" dirty="0"/>
              <a:t>The </a:t>
            </a:r>
            <a:r>
              <a:rPr lang="en-CA" dirty="0" smtClean="0"/>
              <a:t>Circle Talk </a:t>
            </a:r>
            <a:r>
              <a:rPr lang="en-CA" dirty="0"/>
              <a:t>Blog has been created using Nucleus, an open source Blog software. This area of the site has been created to easily provide updates, announcements, and share news items and links to other resources. You can also register an account in this area, if you would like to comment on posted items, or add a news item yourself.</a:t>
            </a:r>
          </a:p>
        </p:txBody>
      </p:sp>
    </p:spTree>
    <p:extLst>
      <p:ext uri="{BB962C8B-B14F-4D97-AF65-F5344CB8AC3E}">
        <p14:creationId xmlns:p14="http://schemas.microsoft.com/office/powerpoint/2010/main" val="29798772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Article Directory</a:t>
            </a:r>
          </a:p>
        </p:txBody>
      </p:sp>
      <p:pic>
        <p:nvPicPr>
          <p:cNvPr id="5" name="Content Placeholder 4">
            <a:hlinkClick r:id="rId2"/>
          </p:cNvPr>
          <p:cNvPicPr>
            <a:picLocks noGrp="1" noChangeAspect="1"/>
          </p:cNvPicPr>
          <p:nvPr>
            <p:ph idx="1"/>
          </p:nvPr>
        </p:nvPicPr>
        <p:blipFill>
          <a:blip r:embed="rId3" cstate="email">
            <a:extLst>
              <a:ext uri="{28A0092B-C50C-407E-A947-70E740481C1C}">
                <a14:useLocalDpi xmlns:a14="http://schemas.microsoft.com/office/drawing/2010/main" val="0"/>
              </a:ext>
            </a:extLst>
          </a:blip>
          <a:stretch>
            <a:fillRect/>
          </a:stretch>
        </p:blipFill>
        <p:spPr>
          <a:xfrm>
            <a:off x="3803650" y="1551154"/>
            <a:ext cx="5111750" cy="3450892"/>
          </a:xfrm>
        </p:spPr>
      </p:pic>
      <p:sp>
        <p:nvSpPr>
          <p:cNvPr id="4" name="Text Placeholder 3"/>
          <p:cNvSpPr>
            <a:spLocks noGrp="1"/>
          </p:cNvSpPr>
          <p:nvPr>
            <p:ph type="body" sz="half" idx="2"/>
          </p:nvPr>
        </p:nvSpPr>
        <p:spPr/>
        <p:txBody>
          <a:bodyPr/>
          <a:lstStyle/>
          <a:p>
            <a:r>
              <a:rPr lang="en-CA" dirty="0"/>
              <a:t>The Article Directory has been created using Article engine software to provide an easy venue to showcase your articles related to a variety of topics of use to </a:t>
            </a:r>
            <a:r>
              <a:rPr lang="en-CA" dirty="0" err="1"/>
              <a:t>Frst</a:t>
            </a:r>
            <a:r>
              <a:rPr lang="en-CA" dirty="0"/>
              <a:t> Nations, Inuit, and Metis people. </a:t>
            </a:r>
          </a:p>
        </p:txBody>
      </p:sp>
    </p:spTree>
    <p:extLst>
      <p:ext uri="{BB962C8B-B14F-4D97-AF65-F5344CB8AC3E}">
        <p14:creationId xmlns:p14="http://schemas.microsoft.com/office/powerpoint/2010/main" val="41210500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Best Practices</a:t>
            </a:r>
          </a:p>
        </p:txBody>
      </p:sp>
      <p:pic>
        <p:nvPicPr>
          <p:cNvPr id="5" name="Content Placeholder 4">
            <a:hlinkClick r:id="rId2"/>
          </p:cNvPr>
          <p:cNvPicPr>
            <a:picLocks noGrp="1" noChangeAspect="1"/>
          </p:cNvPicPr>
          <p:nvPr>
            <p:ph idx="1"/>
          </p:nvPr>
        </p:nvPicPr>
        <p:blipFill>
          <a:blip r:embed="rId3" cstate="email">
            <a:extLst>
              <a:ext uri="{28A0092B-C50C-407E-A947-70E740481C1C}">
                <a14:useLocalDpi xmlns:a14="http://schemas.microsoft.com/office/drawing/2010/main" val="0"/>
              </a:ext>
            </a:extLst>
          </a:blip>
          <a:stretch>
            <a:fillRect/>
          </a:stretch>
        </p:blipFill>
        <p:spPr>
          <a:xfrm>
            <a:off x="3803650" y="1037594"/>
            <a:ext cx="5111750" cy="4478012"/>
          </a:xfrm>
        </p:spPr>
      </p:pic>
      <p:sp>
        <p:nvSpPr>
          <p:cNvPr id="4" name="Text Placeholder 3"/>
          <p:cNvSpPr>
            <a:spLocks noGrp="1"/>
          </p:cNvSpPr>
          <p:nvPr>
            <p:ph type="body" sz="half" idx="2"/>
          </p:nvPr>
        </p:nvSpPr>
        <p:spPr/>
        <p:txBody>
          <a:bodyPr>
            <a:normAutofit fontScale="92500" lnSpcReduction="20000"/>
          </a:bodyPr>
          <a:lstStyle/>
          <a:p>
            <a:r>
              <a:rPr lang="en-CA" dirty="0" smtClean="0"/>
              <a:t>A series of pages that describe best practices in First Nations learning is included to inspire and be applied.</a:t>
            </a:r>
          </a:p>
          <a:p>
            <a:endParaRPr lang="en-CA" dirty="0"/>
          </a:p>
          <a:p>
            <a:endParaRPr lang="en-CA" dirty="0"/>
          </a:p>
          <a:p>
            <a:r>
              <a:rPr lang="en-CA" dirty="0" smtClean="0"/>
              <a:t>    Talking </a:t>
            </a:r>
            <a:r>
              <a:rPr lang="en-CA" dirty="0"/>
              <a:t>Circles</a:t>
            </a:r>
          </a:p>
          <a:p>
            <a:r>
              <a:rPr lang="en-CA" dirty="0"/>
              <a:t>    Culture</a:t>
            </a:r>
          </a:p>
          <a:p>
            <a:r>
              <a:rPr lang="en-CA" dirty="0"/>
              <a:t>    Elders</a:t>
            </a:r>
          </a:p>
          <a:p>
            <a:r>
              <a:rPr lang="en-CA" dirty="0"/>
              <a:t>    Experiential</a:t>
            </a:r>
          </a:p>
          <a:p>
            <a:r>
              <a:rPr lang="en-CA" dirty="0"/>
              <a:t>    Four Directions</a:t>
            </a:r>
          </a:p>
          <a:p>
            <a:r>
              <a:rPr lang="en-CA" dirty="0"/>
              <a:t>    Holistic Balance</a:t>
            </a:r>
          </a:p>
          <a:p>
            <a:r>
              <a:rPr lang="en-CA" dirty="0"/>
              <a:t>    Inner Fire</a:t>
            </a:r>
          </a:p>
          <a:p>
            <a:r>
              <a:rPr lang="en-CA" dirty="0"/>
              <a:t>    Interconnection</a:t>
            </a:r>
          </a:p>
          <a:p>
            <a:r>
              <a:rPr lang="en-CA" dirty="0"/>
              <a:t>    Literacy</a:t>
            </a:r>
          </a:p>
          <a:p>
            <a:r>
              <a:rPr lang="en-CA" dirty="0"/>
              <a:t>    Natural World</a:t>
            </a:r>
          </a:p>
          <a:p>
            <a:r>
              <a:rPr lang="en-CA" dirty="0"/>
              <a:t>    </a:t>
            </a:r>
            <a:r>
              <a:rPr lang="en-CA" dirty="0" err="1"/>
              <a:t>Quaternity</a:t>
            </a:r>
            <a:endParaRPr lang="en-CA" dirty="0"/>
          </a:p>
          <a:p>
            <a:r>
              <a:rPr lang="en-CA" dirty="0"/>
              <a:t>    Respect	</a:t>
            </a:r>
          </a:p>
          <a:p>
            <a:r>
              <a:rPr lang="en-CA" dirty="0"/>
              <a:t>    Storytelling</a:t>
            </a:r>
          </a:p>
          <a:p>
            <a:endParaRPr lang="en-CA" dirty="0"/>
          </a:p>
          <a:p>
            <a:endParaRPr lang="en-CA" dirty="0"/>
          </a:p>
        </p:txBody>
      </p:sp>
    </p:spTree>
    <p:extLst>
      <p:ext uri="{BB962C8B-B14F-4D97-AF65-F5344CB8AC3E}">
        <p14:creationId xmlns:p14="http://schemas.microsoft.com/office/powerpoint/2010/main" val="34041661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Learning Center</a:t>
            </a:r>
          </a:p>
        </p:txBody>
      </p:sp>
      <p:pic>
        <p:nvPicPr>
          <p:cNvPr id="5" name="Content Placeholder 4">
            <a:hlinkClick r:id="rId3"/>
          </p:cNvPr>
          <p:cNvPicPr>
            <a:picLocks noGrp="1" noChangeAspect="1"/>
          </p:cNvPicPr>
          <p:nvPr>
            <p:ph idx="1"/>
          </p:nvPr>
        </p:nvPicPr>
        <p:blipFill>
          <a:blip r:embed="rId4" cstate="email">
            <a:extLst>
              <a:ext uri="{28A0092B-C50C-407E-A947-70E740481C1C}">
                <a14:useLocalDpi xmlns:a14="http://schemas.microsoft.com/office/drawing/2010/main" val="0"/>
              </a:ext>
            </a:extLst>
          </a:blip>
          <a:stretch>
            <a:fillRect/>
          </a:stretch>
        </p:blipFill>
        <p:spPr>
          <a:xfrm>
            <a:off x="3803650" y="1673139"/>
            <a:ext cx="5111750" cy="3206921"/>
          </a:xfrm>
        </p:spPr>
      </p:pic>
      <p:sp>
        <p:nvSpPr>
          <p:cNvPr id="4" name="Text Placeholder 3"/>
          <p:cNvSpPr>
            <a:spLocks noGrp="1"/>
          </p:cNvSpPr>
          <p:nvPr>
            <p:ph type="body" sz="half" idx="2"/>
          </p:nvPr>
        </p:nvSpPr>
        <p:spPr/>
        <p:txBody>
          <a:bodyPr/>
          <a:lstStyle/>
          <a:p>
            <a:r>
              <a:rPr lang="en-CA" dirty="0" err="1"/>
              <a:t>Tne</a:t>
            </a:r>
            <a:r>
              <a:rPr lang="en-CA" dirty="0"/>
              <a:t> Learning Center has been created using Moodle, an open source course management system. To use the Learning Center, you also need to create an account by selecting an user name and password (you can use the same user name and password as you used in the Community, but you will need to register these names in the Moodle interface first). This area of the site is devoted to samples of learning activities, learning objects, curriculum tools, and other educationally ready resources that you can also access and add to. </a:t>
            </a:r>
          </a:p>
        </p:txBody>
      </p:sp>
    </p:spTree>
    <p:extLst>
      <p:ext uri="{BB962C8B-B14F-4D97-AF65-F5344CB8AC3E}">
        <p14:creationId xmlns:p14="http://schemas.microsoft.com/office/powerpoint/2010/main" val="29894072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381000"/>
            <a:ext cx="7924800" cy="707886"/>
          </a:xfrm>
          <a:prstGeom prst="rect">
            <a:avLst/>
          </a:prstGeom>
          <a:noFill/>
        </p:spPr>
        <p:txBody>
          <a:bodyPr wrap="square" rtlCol="0">
            <a:normAutofit/>
          </a:bodyPr>
          <a:lstStyle/>
          <a:p>
            <a:r>
              <a:rPr lang="en-US" sz="4000" b="1" dirty="0" smtClean="0">
                <a:solidFill>
                  <a:schemeClr val="tx1">
                    <a:lumMod val="85000"/>
                    <a:lumOff val="15000"/>
                  </a:schemeClr>
                </a:solidFill>
                <a:latin typeface="+mj-lt"/>
              </a:rPr>
              <a:t>Overview of Session</a:t>
            </a:r>
            <a:endParaRPr lang="en-US" sz="4000" dirty="0">
              <a:solidFill>
                <a:schemeClr val="tx1">
                  <a:lumMod val="50000"/>
                  <a:lumOff val="50000"/>
                </a:schemeClr>
              </a:solidFill>
              <a:latin typeface="+mj-lt"/>
              <a:cs typeface="Arial" pitchFamily="34" charset="0"/>
            </a:endParaRPr>
          </a:p>
        </p:txBody>
      </p:sp>
      <p:cxnSp>
        <p:nvCxnSpPr>
          <p:cNvPr id="10" name="Straight Connector 9"/>
          <p:cNvCxnSpPr/>
          <p:nvPr/>
        </p:nvCxnSpPr>
        <p:spPr>
          <a:xfrm>
            <a:off x="1905000" y="2936809"/>
            <a:ext cx="5257800" cy="1588"/>
          </a:xfrm>
          <a:prstGeom prst="line">
            <a:avLst/>
          </a:prstGeom>
          <a:ln w="47625">
            <a:solidFill>
              <a:srgbClr val="E4E4E4"/>
            </a:solidFill>
          </a:ln>
          <a:effectLst/>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750711" y="5127978"/>
            <a:ext cx="7973935" cy="400110"/>
          </a:xfrm>
          <a:prstGeom prst="rect">
            <a:avLst/>
          </a:prstGeom>
          <a:noFill/>
        </p:spPr>
        <p:txBody>
          <a:bodyPr wrap="none" rtlCol="0">
            <a:normAutofit/>
          </a:bodyPr>
          <a:lstStyle/>
          <a:p>
            <a:pPr algn="r"/>
            <a:r>
              <a:rPr lang="en-US" sz="2000" b="1" dirty="0" smtClean="0">
                <a:solidFill>
                  <a:schemeClr val="tx1">
                    <a:lumMod val="75000"/>
                    <a:lumOff val="25000"/>
                  </a:schemeClr>
                </a:solidFill>
              </a:rPr>
              <a:t>We wish to explore our Moodle Learning Centre with you……</a:t>
            </a:r>
            <a:endParaRPr lang="en-US" sz="2000" b="1" dirty="0">
              <a:solidFill>
                <a:schemeClr val="tx1">
                  <a:lumMod val="75000"/>
                  <a:lumOff val="25000"/>
                </a:schemeClr>
              </a:solidFill>
            </a:endParaRPr>
          </a:p>
        </p:txBody>
      </p:sp>
      <p:sp>
        <p:nvSpPr>
          <p:cNvPr id="12" name="Rectangle 11"/>
          <p:cNvSpPr/>
          <p:nvPr/>
        </p:nvSpPr>
        <p:spPr>
          <a:xfrm>
            <a:off x="8686800" y="5284486"/>
            <a:ext cx="457200" cy="96672"/>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6600"/>
                </a:solidFill>
              </a:rPr>
              <a:t>           </a:t>
            </a:r>
            <a:endParaRPr lang="en-US" dirty="0">
              <a:solidFill>
                <a:srgbClr val="FF6600"/>
              </a:solidFill>
            </a:endParaRPr>
          </a:p>
        </p:txBody>
      </p:sp>
      <p:grpSp>
        <p:nvGrpSpPr>
          <p:cNvPr id="26" name="Group 25"/>
          <p:cNvGrpSpPr/>
          <p:nvPr/>
        </p:nvGrpSpPr>
        <p:grpSpPr>
          <a:xfrm>
            <a:off x="762000" y="1557456"/>
            <a:ext cx="2057400" cy="2708434"/>
            <a:chOff x="762000" y="1557456"/>
            <a:chExt cx="2057400" cy="2708434"/>
          </a:xfrm>
        </p:grpSpPr>
        <p:sp>
          <p:nvSpPr>
            <p:cNvPr id="6" name="Oval 5"/>
            <p:cNvSpPr/>
            <p:nvPr/>
          </p:nvSpPr>
          <p:spPr>
            <a:xfrm>
              <a:off x="762000" y="1946209"/>
              <a:ext cx="2057400" cy="2057400"/>
            </a:xfrm>
            <a:prstGeom prst="ellipse">
              <a:avLst/>
            </a:prstGeom>
            <a:gradFill flip="none" rotWithShape="1">
              <a:gsLst>
                <a:gs pos="0">
                  <a:srgbClr val="F39C29"/>
                </a:gs>
                <a:gs pos="50000">
                  <a:srgbClr val="F7931D"/>
                </a:gs>
                <a:gs pos="100000">
                  <a:srgbClr val="FF6600"/>
                </a:gs>
              </a:gsLst>
              <a:path path="circle">
                <a:fillToRect l="50000" t="50000" r="50000" b="50000"/>
              </a:path>
              <a:tileRect/>
            </a:gradFill>
            <a:ln w="8255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14" name="TextBox 13"/>
            <p:cNvSpPr txBox="1"/>
            <p:nvPr/>
          </p:nvSpPr>
          <p:spPr>
            <a:xfrm>
              <a:off x="1121392" y="1557456"/>
              <a:ext cx="1219200" cy="2708434"/>
            </a:xfrm>
            <a:prstGeom prst="rect">
              <a:avLst/>
            </a:prstGeom>
            <a:noFill/>
          </p:spPr>
          <p:txBody>
            <a:bodyPr wrap="square" rtlCol="0">
              <a:spAutoFit/>
            </a:bodyPr>
            <a:lstStyle/>
            <a:p>
              <a:r>
                <a:rPr lang="en-US" sz="17000" b="1" dirty="0" smtClean="0">
                  <a:solidFill>
                    <a:srgbClr val="F26200">
                      <a:alpha val="40000"/>
                    </a:srgbClr>
                  </a:solidFill>
                  <a:latin typeface="+mj-lt"/>
                  <a:cs typeface="Arial" pitchFamily="34" charset="0"/>
                </a:rPr>
                <a:t>1</a:t>
              </a:r>
              <a:endParaRPr lang="en-US" sz="17000" b="1" dirty="0">
                <a:solidFill>
                  <a:srgbClr val="F26200">
                    <a:alpha val="40000"/>
                  </a:srgbClr>
                </a:solidFill>
                <a:latin typeface="+mj-lt"/>
                <a:cs typeface="Arial" pitchFamily="34" charset="0"/>
              </a:endParaRPr>
            </a:p>
          </p:txBody>
        </p:sp>
        <p:sp>
          <p:nvSpPr>
            <p:cNvPr id="13" name="TextBox 12"/>
            <p:cNvSpPr txBox="1"/>
            <p:nvPr/>
          </p:nvSpPr>
          <p:spPr>
            <a:xfrm>
              <a:off x="823416" y="2666898"/>
              <a:ext cx="1931160" cy="683264"/>
            </a:xfrm>
            <a:prstGeom prst="rect">
              <a:avLst/>
            </a:prstGeom>
            <a:noFill/>
          </p:spPr>
          <p:txBody>
            <a:bodyPr wrap="square" rtlCol="0">
              <a:normAutofit/>
            </a:bodyPr>
            <a:lstStyle/>
            <a:p>
              <a:pPr algn="ctr">
                <a:lnSpc>
                  <a:spcPct val="80000"/>
                </a:lnSpc>
              </a:pPr>
              <a:r>
                <a:rPr lang="en-US" sz="2400" b="1" spc="60" dirty="0" smtClean="0">
                  <a:solidFill>
                    <a:schemeClr val="bg1"/>
                  </a:solidFill>
                  <a:effectLst>
                    <a:outerShdw blurRad="50800" dist="25400" dir="5400000" algn="t" rotWithShape="0">
                      <a:prstClr val="black">
                        <a:alpha val="15000"/>
                      </a:prstClr>
                    </a:outerShdw>
                  </a:effectLst>
                </a:rPr>
                <a:t>Project</a:t>
              </a:r>
            </a:p>
            <a:p>
              <a:pPr algn="ctr">
                <a:lnSpc>
                  <a:spcPct val="80000"/>
                </a:lnSpc>
              </a:pPr>
              <a:r>
                <a:rPr lang="en-US" sz="2400" b="1" spc="60" dirty="0" smtClean="0">
                  <a:solidFill>
                    <a:schemeClr val="bg1"/>
                  </a:solidFill>
                  <a:effectLst>
                    <a:outerShdw blurRad="50800" dist="25400" dir="5400000" algn="t" rotWithShape="0">
                      <a:prstClr val="black">
                        <a:alpha val="15000"/>
                      </a:prstClr>
                    </a:outerShdw>
                  </a:effectLst>
                </a:rPr>
                <a:t>Background</a:t>
              </a:r>
              <a:endParaRPr lang="en-US" sz="2400" b="1" dirty="0">
                <a:solidFill>
                  <a:schemeClr val="bg1"/>
                </a:solidFill>
                <a:effectLst>
                  <a:outerShdw blurRad="50800" dist="25400" dir="5400000" algn="t" rotWithShape="0">
                    <a:prstClr val="black">
                      <a:alpha val="15000"/>
                    </a:prstClr>
                  </a:outerShdw>
                </a:effectLst>
              </a:endParaRPr>
            </a:p>
          </p:txBody>
        </p:sp>
        <p:sp>
          <p:nvSpPr>
            <p:cNvPr id="19" name="Oval 18"/>
            <p:cNvSpPr/>
            <p:nvPr/>
          </p:nvSpPr>
          <p:spPr>
            <a:xfrm>
              <a:off x="1007328" y="1992354"/>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grpSp>
      <p:grpSp>
        <p:nvGrpSpPr>
          <p:cNvPr id="23" name="Group 22"/>
          <p:cNvGrpSpPr/>
          <p:nvPr/>
        </p:nvGrpSpPr>
        <p:grpSpPr>
          <a:xfrm>
            <a:off x="3543300" y="1591943"/>
            <a:ext cx="2057400" cy="2708434"/>
            <a:chOff x="3543300" y="1591943"/>
            <a:chExt cx="2057400" cy="2708434"/>
          </a:xfrm>
        </p:grpSpPr>
        <p:sp>
          <p:nvSpPr>
            <p:cNvPr id="4" name="Oval 3"/>
            <p:cNvSpPr/>
            <p:nvPr/>
          </p:nvSpPr>
          <p:spPr>
            <a:xfrm>
              <a:off x="3543300" y="1946209"/>
              <a:ext cx="2057400" cy="2057400"/>
            </a:xfrm>
            <a:prstGeom prst="ellipse">
              <a:avLst/>
            </a:prstGeom>
            <a:gradFill>
              <a:gsLst>
                <a:gs pos="0">
                  <a:srgbClr val="00B0F0"/>
                </a:gs>
                <a:gs pos="50000">
                  <a:srgbClr val="399ECB"/>
                </a:gs>
                <a:gs pos="100000">
                  <a:srgbClr val="0077D0"/>
                </a:gs>
              </a:gsLst>
              <a:path path="circle">
                <a:fillToRect l="50000" t="50000" r="50000" b="50000"/>
              </a:path>
            </a:gradFill>
            <a:ln w="82550">
              <a:noFill/>
            </a:ln>
            <a:effectLst>
              <a:outerShdw blurRad="1270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15" name="TextBox 14"/>
            <p:cNvSpPr txBox="1"/>
            <p:nvPr/>
          </p:nvSpPr>
          <p:spPr>
            <a:xfrm>
              <a:off x="3933968" y="1591943"/>
              <a:ext cx="1219200" cy="2708434"/>
            </a:xfrm>
            <a:prstGeom prst="rect">
              <a:avLst/>
            </a:prstGeom>
            <a:noFill/>
          </p:spPr>
          <p:txBody>
            <a:bodyPr wrap="square" rtlCol="0">
              <a:spAutoFit/>
            </a:bodyPr>
            <a:lstStyle/>
            <a:p>
              <a:r>
                <a:rPr lang="en-US" sz="17000" b="1" dirty="0" smtClean="0">
                  <a:solidFill>
                    <a:srgbClr val="2A7A9E">
                      <a:alpha val="40000"/>
                    </a:srgbClr>
                  </a:solidFill>
                  <a:latin typeface="+mj-lt"/>
                  <a:cs typeface="Arial" pitchFamily="34" charset="0"/>
                </a:rPr>
                <a:t>2</a:t>
              </a:r>
              <a:endParaRPr lang="en-US" sz="17000" b="1" dirty="0">
                <a:solidFill>
                  <a:srgbClr val="2A7A9E">
                    <a:alpha val="40000"/>
                  </a:srgbClr>
                </a:solidFill>
                <a:latin typeface="+mj-lt"/>
                <a:cs typeface="Arial" pitchFamily="34" charset="0"/>
              </a:endParaRPr>
            </a:p>
          </p:txBody>
        </p:sp>
        <p:sp>
          <p:nvSpPr>
            <p:cNvPr id="16" name="TextBox 15"/>
            <p:cNvSpPr txBox="1"/>
            <p:nvPr/>
          </p:nvSpPr>
          <p:spPr>
            <a:xfrm>
              <a:off x="3601872" y="2701385"/>
              <a:ext cx="1931160" cy="665695"/>
            </a:xfrm>
            <a:prstGeom prst="rect">
              <a:avLst/>
            </a:prstGeom>
            <a:noFill/>
          </p:spPr>
          <p:txBody>
            <a:bodyPr wrap="square" rtlCol="0">
              <a:normAutofit/>
            </a:bodyPr>
            <a:lstStyle/>
            <a:p>
              <a:pPr algn="ctr">
                <a:lnSpc>
                  <a:spcPct val="80000"/>
                </a:lnSpc>
              </a:pPr>
              <a:r>
                <a:rPr lang="en-US" sz="2300" b="1" spc="60" dirty="0" smtClean="0">
                  <a:solidFill>
                    <a:schemeClr val="bg1"/>
                  </a:solidFill>
                  <a:effectLst>
                    <a:outerShdw blurRad="50800" dist="25400" dir="5400000" algn="t" rotWithShape="0">
                      <a:prstClr val="black">
                        <a:alpha val="15000"/>
                      </a:prstClr>
                    </a:outerShdw>
                  </a:effectLst>
                </a:rPr>
                <a:t>First Nations</a:t>
              </a:r>
            </a:p>
            <a:p>
              <a:pPr algn="ctr">
                <a:lnSpc>
                  <a:spcPct val="80000"/>
                </a:lnSpc>
              </a:pPr>
              <a:r>
                <a:rPr lang="en-US" sz="2300" b="1" spc="60" dirty="0" smtClean="0">
                  <a:solidFill>
                    <a:schemeClr val="bg1"/>
                  </a:solidFill>
                  <a:effectLst>
                    <a:outerShdw blurRad="50800" dist="25400" dir="5400000" algn="t" rotWithShape="0">
                      <a:prstClr val="black">
                        <a:alpha val="15000"/>
                      </a:prstClr>
                    </a:outerShdw>
                  </a:effectLst>
                </a:rPr>
                <a:t>Pedagogy</a:t>
              </a:r>
              <a:endParaRPr lang="en-US" sz="2300" b="1" dirty="0">
                <a:solidFill>
                  <a:schemeClr val="bg1"/>
                </a:solidFill>
                <a:effectLst>
                  <a:outerShdw blurRad="50800" dist="25400" dir="5400000" algn="t" rotWithShape="0">
                    <a:prstClr val="black">
                      <a:alpha val="15000"/>
                    </a:prstClr>
                  </a:outerShdw>
                </a:effectLst>
              </a:endParaRPr>
            </a:p>
          </p:txBody>
        </p:sp>
        <p:sp>
          <p:nvSpPr>
            <p:cNvPr id="20" name="Oval 19"/>
            <p:cNvSpPr/>
            <p:nvPr/>
          </p:nvSpPr>
          <p:spPr>
            <a:xfrm>
              <a:off x="3782124" y="1988634"/>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grpSp>
      <p:grpSp>
        <p:nvGrpSpPr>
          <p:cNvPr id="24" name="Group 23"/>
          <p:cNvGrpSpPr/>
          <p:nvPr/>
        </p:nvGrpSpPr>
        <p:grpSpPr>
          <a:xfrm>
            <a:off x="6324600" y="1587511"/>
            <a:ext cx="2057400" cy="2708434"/>
            <a:chOff x="6324600" y="1587511"/>
            <a:chExt cx="2057400" cy="2708434"/>
          </a:xfrm>
        </p:grpSpPr>
        <p:sp>
          <p:nvSpPr>
            <p:cNvPr id="5" name="Oval 4"/>
            <p:cNvSpPr/>
            <p:nvPr/>
          </p:nvSpPr>
          <p:spPr>
            <a:xfrm>
              <a:off x="6324600" y="1953643"/>
              <a:ext cx="2057400" cy="2057400"/>
            </a:xfrm>
            <a:prstGeom prst="ellipse">
              <a:avLst/>
            </a:prstGeom>
            <a:gradFill flip="none" rotWithShape="1">
              <a:gsLst>
                <a:gs pos="5000">
                  <a:srgbClr val="84D830"/>
                </a:gs>
                <a:gs pos="48000">
                  <a:srgbClr val="7BCF27"/>
                </a:gs>
                <a:gs pos="100000">
                  <a:srgbClr val="56901C"/>
                </a:gs>
              </a:gsLst>
              <a:path path="circle">
                <a:fillToRect l="50000" t="50000" r="50000" b="50000"/>
              </a:path>
              <a:tileRect/>
            </a:gradFill>
            <a:ln w="5080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17" name="TextBox 16"/>
            <p:cNvSpPr txBox="1"/>
            <p:nvPr/>
          </p:nvSpPr>
          <p:spPr>
            <a:xfrm>
              <a:off x="6721604" y="1587511"/>
              <a:ext cx="1219200" cy="2708434"/>
            </a:xfrm>
            <a:prstGeom prst="rect">
              <a:avLst/>
            </a:prstGeom>
            <a:noFill/>
          </p:spPr>
          <p:txBody>
            <a:bodyPr wrap="square" rtlCol="0">
              <a:spAutoFit/>
            </a:bodyPr>
            <a:lstStyle/>
            <a:p>
              <a:r>
                <a:rPr lang="en-US" sz="17000" b="1" dirty="0" smtClean="0">
                  <a:solidFill>
                    <a:srgbClr val="65B131">
                      <a:alpha val="64000"/>
                    </a:srgbClr>
                  </a:solidFill>
                  <a:latin typeface="+mj-lt"/>
                  <a:cs typeface="Arial" pitchFamily="34" charset="0"/>
                </a:rPr>
                <a:t>3</a:t>
              </a:r>
              <a:endParaRPr lang="en-US" sz="17000" b="1" dirty="0">
                <a:solidFill>
                  <a:srgbClr val="65B131">
                    <a:alpha val="64000"/>
                  </a:srgbClr>
                </a:solidFill>
                <a:latin typeface="+mj-lt"/>
                <a:cs typeface="Arial" pitchFamily="34" charset="0"/>
              </a:endParaRPr>
            </a:p>
          </p:txBody>
        </p:sp>
        <p:sp>
          <p:nvSpPr>
            <p:cNvPr id="18" name="TextBox 17"/>
            <p:cNvSpPr txBox="1"/>
            <p:nvPr/>
          </p:nvSpPr>
          <p:spPr>
            <a:xfrm>
              <a:off x="6411810" y="2674651"/>
              <a:ext cx="1931160" cy="665695"/>
            </a:xfrm>
            <a:prstGeom prst="rect">
              <a:avLst/>
            </a:prstGeom>
            <a:noFill/>
          </p:spPr>
          <p:txBody>
            <a:bodyPr wrap="square" rtlCol="0">
              <a:normAutofit/>
            </a:bodyPr>
            <a:lstStyle/>
            <a:p>
              <a:pPr algn="ctr">
                <a:lnSpc>
                  <a:spcPct val="80000"/>
                </a:lnSpc>
              </a:pPr>
              <a:r>
                <a:rPr lang="en-US" sz="2300" b="1" spc="60" dirty="0" smtClean="0">
                  <a:solidFill>
                    <a:schemeClr val="bg1"/>
                  </a:solidFill>
                  <a:effectLst>
                    <a:outerShdw blurRad="50800" dist="25400" dir="5400000" algn="t" rotWithShape="0">
                      <a:prstClr val="black">
                        <a:alpha val="15000"/>
                      </a:prstClr>
                    </a:outerShdw>
                  </a:effectLst>
                </a:rPr>
                <a:t>Exploration of Topics</a:t>
              </a:r>
              <a:endParaRPr lang="en-US" sz="2300" b="1" dirty="0">
                <a:solidFill>
                  <a:schemeClr val="bg1"/>
                </a:solidFill>
                <a:effectLst>
                  <a:outerShdw blurRad="50800" dist="25400" dir="5400000" algn="t" rotWithShape="0">
                    <a:prstClr val="black">
                      <a:alpha val="15000"/>
                    </a:prstClr>
                  </a:outerShdw>
                </a:effectLst>
              </a:endParaRPr>
            </a:p>
          </p:txBody>
        </p:sp>
        <p:sp>
          <p:nvSpPr>
            <p:cNvPr id="21" name="Oval 20"/>
            <p:cNvSpPr/>
            <p:nvPr/>
          </p:nvSpPr>
          <p:spPr>
            <a:xfrm>
              <a:off x="6569928" y="2005362"/>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Oval 2"/>
          <p:cNvSpPr/>
          <p:nvPr/>
        </p:nvSpPr>
        <p:spPr>
          <a:xfrm>
            <a:off x="762000" y="1946209"/>
            <a:ext cx="2057400" cy="2057400"/>
          </a:xfrm>
          <a:prstGeom prst="ellipse">
            <a:avLst/>
          </a:prstGeom>
          <a:gradFill flip="none" rotWithShape="1">
            <a:gsLst>
              <a:gs pos="5000">
                <a:srgbClr val="84D830"/>
              </a:gs>
              <a:gs pos="48000">
                <a:srgbClr val="7BCF27"/>
              </a:gs>
              <a:gs pos="100000">
                <a:srgbClr val="56901C"/>
              </a:gs>
            </a:gsLst>
            <a:path path="circle">
              <a:fillToRect l="50000" t="50000" r="50000" b="50000"/>
            </a:path>
            <a:tileRect/>
          </a:gradFill>
          <a:ln w="5080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             </a:t>
            </a:r>
          </a:p>
        </p:txBody>
      </p:sp>
      <p:sp>
        <p:nvSpPr>
          <p:cNvPr id="6" name="Oval 5"/>
          <p:cNvSpPr/>
          <p:nvPr/>
        </p:nvSpPr>
        <p:spPr>
          <a:xfrm>
            <a:off x="1007328" y="1992354"/>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       </a:t>
            </a:r>
            <a:endParaRPr lang="en-US" dirty="0">
              <a:solidFill>
                <a:prstClr val="white"/>
              </a:solidFill>
            </a:endParaRPr>
          </a:p>
        </p:txBody>
      </p:sp>
      <p:sp>
        <p:nvSpPr>
          <p:cNvPr id="13" name="TextBox 12"/>
          <p:cNvSpPr txBox="1"/>
          <p:nvPr/>
        </p:nvSpPr>
        <p:spPr>
          <a:xfrm>
            <a:off x="1157868" y="1592766"/>
            <a:ext cx="1219200" cy="2708434"/>
          </a:xfrm>
          <a:prstGeom prst="rect">
            <a:avLst/>
          </a:prstGeom>
          <a:noFill/>
        </p:spPr>
        <p:txBody>
          <a:bodyPr wrap="square" rtlCol="0">
            <a:spAutoFit/>
          </a:bodyPr>
          <a:lstStyle/>
          <a:p>
            <a:r>
              <a:rPr lang="en-US" sz="17000" b="1" dirty="0" smtClean="0">
                <a:solidFill>
                  <a:srgbClr val="65B131">
                    <a:alpha val="64000"/>
                  </a:srgbClr>
                </a:solidFill>
                <a:cs typeface="Arial" pitchFamily="34" charset="0"/>
              </a:rPr>
              <a:t>3</a:t>
            </a:r>
            <a:endParaRPr lang="en-US" sz="17000" b="1" dirty="0">
              <a:solidFill>
                <a:srgbClr val="65B131">
                  <a:alpha val="64000"/>
                </a:srgbClr>
              </a:solidFill>
              <a:cs typeface="Arial" pitchFamily="34" charset="0"/>
            </a:endParaRPr>
          </a:p>
        </p:txBody>
      </p:sp>
      <p:sp>
        <p:nvSpPr>
          <p:cNvPr id="8" name="Title 7"/>
          <p:cNvSpPr>
            <a:spLocks noGrp="1"/>
          </p:cNvSpPr>
          <p:nvPr>
            <p:ph type="title"/>
          </p:nvPr>
        </p:nvSpPr>
        <p:spPr/>
        <p:txBody>
          <a:bodyPr>
            <a:noAutofit/>
          </a:bodyPr>
          <a:lstStyle/>
          <a:p>
            <a:pPr lvl="0">
              <a:spcBef>
                <a:spcPts val="0"/>
              </a:spcBef>
            </a:pPr>
            <a:r>
              <a:rPr lang="en-US" sz="4000" cap="none" dirty="0" smtClean="0">
                <a:solidFill>
                  <a:prstClr val="black">
                    <a:lumMod val="85000"/>
                    <a:lumOff val="15000"/>
                  </a:prstClr>
                </a:solidFill>
                <a:ea typeface="+mn-ea"/>
                <a:cs typeface="+mn-cs"/>
              </a:rPr>
              <a:t>Exploration of Topics</a:t>
            </a:r>
            <a:endParaRPr lang="en-US" sz="2800" dirty="0"/>
          </a:p>
        </p:txBody>
      </p:sp>
      <p:sp>
        <p:nvSpPr>
          <p:cNvPr id="9" name="Text Placeholder 8"/>
          <p:cNvSpPr>
            <a:spLocks noGrp="1"/>
          </p:cNvSpPr>
          <p:nvPr>
            <p:ph type="body" idx="1"/>
          </p:nvPr>
        </p:nvSpPr>
        <p:spPr/>
        <p:txBody>
          <a:bodyPr vert="horz" lIns="91440" tIns="45720" rIns="91440" bIns="45720" rtlCol="0" anchor="b">
            <a:normAutofit/>
          </a:bodyPr>
          <a:lstStyle/>
          <a:p>
            <a:pPr>
              <a:spcBef>
                <a:spcPts val="0"/>
              </a:spcBef>
            </a:pPr>
            <a:r>
              <a:rPr lang="en-US" sz="1700" b="1" dirty="0" smtClean="0">
                <a:solidFill>
                  <a:prstClr val="black">
                    <a:lumMod val="75000"/>
                    <a:lumOff val="25000"/>
                  </a:prstClr>
                </a:solidFill>
              </a:rPr>
              <a:t>Please help us to Plan the Learning Centre!!</a:t>
            </a:r>
            <a:endParaRPr lang="en-US" sz="1700" b="1" dirty="0">
              <a:solidFill>
                <a:prstClr val="black">
                  <a:lumMod val="75000"/>
                  <a:lumOff val="2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1700">
        <p14:gallery dir="l"/>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2" name="Rectangle 21"/>
          <p:cNvSpPr/>
          <p:nvPr/>
        </p:nvSpPr>
        <p:spPr>
          <a:xfrm>
            <a:off x="0" y="1349992"/>
            <a:ext cx="9144000" cy="444778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3" name="TextBox 22"/>
          <p:cNvSpPr txBox="1"/>
          <p:nvPr/>
        </p:nvSpPr>
        <p:spPr>
          <a:xfrm>
            <a:off x="276924" y="1897380"/>
            <a:ext cx="4676076" cy="3512820"/>
          </a:xfrm>
          <a:prstGeom prst="rect">
            <a:avLst/>
          </a:prstGeom>
          <a:noFill/>
        </p:spPr>
        <p:txBody>
          <a:bodyPr wrap="square" lIns="91440" rtlCol="0">
            <a:normAutofit/>
          </a:bodyPr>
          <a:lstStyle/>
          <a:p>
            <a:pPr marL="174625" indent="-174625">
              <a:buClr>
                <a:prstClr val="black">
                  <a:lumMod val="50000"/>
                  <a:lumOff val="50000"/>
                </a:prstClr>
              </a:buClr>
              <a:buSzPct val="94000"/>
              <a:buFont typeface="Calibri" pitchFamily="34" charset="0"/>
              <a:buChar char="»"/>
            </a:pPr>
            <a:r>
              <a:rPr lang="en-CA" dirty="0" smtClean="0">
                <a:solidFill>
                  <a:prstClr val="black">
                    <a:lumMod val="75000"/>
                    <a:lumOff val="25000"/>
                  </a:prstClr>
                </a:solidFill>
              </a:rPr>
              <a:t> </a:t>
            </a:r>
            <a:r>
              <a:rPr lang="en-CA" dirty="0">
                <a:solidFill>
                  <a:prstClr val="black">
                    <a:lumMod val="75000"/>
                    <a:lumOff val="25000"/>
                  </a:prstClr>
                </a:solidFill>
              </a:rPr>
              <a:t>What and how will people contribute</a:t>
            </a:r>
            <a:r>
              <a:rPr lang="en-CA" dirty="0" smtClean="0">
                <a:solidFill>
                  <a:prstClr val="black">
                    <a:lumMod val="75000"/>
                    <a:lumOff val="25000"/>
                  </a:prstClr>
                </a:solidFill>
              </a:rPr>
              <a:t>?</a:t>
            </a:r>
          </a:p>
          <a:p>
            <a:pPr>
              <a:buClr>
                <a:prstClr val="black">
                  <a:lumMod val="50000"/>
                  <a:lumOff val="50000"/>
                </a:prstClr>
              </a:buClr>
              <a:buSzPct val="94000"/>
            </a:pPr>
            <a:endParaRPr lang="en-CA" dirty="0">
              <a:solidFill>
                <a:prstClr val="black">
                  <a:lumMod val="75000"/>
                  <a:lumOff val="25000"/>
                </a:prstClr>
              </a:solidFill>
            </a:endParaRPr>
          </a:p>
          <a:p>
            <a:pPr marL="174625" indent="-174625">
              <a:buClr>
                <a:prstClr val="black">
                  <a:lumMod val="50000"/>
                  <a:lumOff val="50000"/>
                </a:prstClr>
              </a:buClr>
              <a:buSzPct val="94000"/>
              <a:buFont typeface="Calibri" pitchFamily="34" charset="0"/>
              <a:buChar char="»"/>
            </a:pPr>
            <a:r>
              <a:rPr lang="en-CA" dirty="0" smtClean="0">
                <a:solidFill>
                  <a:prstClr val="black">
                    <a:lumMod val="75000"/>
                    <a:lumOff val="25000"/>
                  </a:prstClr>
                </a:solidFill>
              </a:rPr>
              <a:t>What </a:t>
            </a:r>
            <a:r>
              <a:rPr lang="en-CA" dirty="0">
                <a:solidFill>
                  <a:prstClr val="black">
                    <a:lumMod val="75000"/>
                    <a:lumOff val="25000"/>
                  </a:prstClr>
                </a:solidFill>
              </a:rPr>
              <a:t>will people take away and how</a:t>
            </a:r>
            <a:r>
              <a:rPr lang="en-CA" dirty="0" smtClean="0">
                <a:solidFill>
                  <a:prstClr val="black">
                    <a:lumMod val="75000"/>
                    <a:lumOff val="25000"/>
                  </a:prstClr>
                </a:solidFill>
              </a:rPr>
              <a:t>?</a:t>
            </a:r>
          </a:p>
          <a:p>
            <a:pPr>
              <a:buClr>
                <a:prstClr val="black">
                  <a:lumMod val="50000"/>
                  <a:lumOff val="50000"/>
                </a:prstClr>
              </a:buClr>
              <a:buSzPct val="94000"/>
            </a:pPr>
            <a:endParaRPr lang="en-CA" dirty="0">
              <a:solidFill>
                <a:prstClr val="black">
                  <a:lumMod val="75000"/>
                  <a:lumOff val="25000"/>
                </a:prstClr>
              </a:solidFill>
            </a:endParaRPr>
          </a:p>
          <a:p>
            <a:pPr marL="174625" indent="-174625">
              <a:buClr>
                <a:prstClr val="black">
                  <a:lumMod val="50000"/>
                  <a:lumOff val="50000"/>
                </a:prstClr>
              </a:buClr>
              <a:buSzPct val="94000"/>
              <a:buFont typeface="Calibri" pitchFamily="34" charset="0"/>
              <a:buChar char="»"/>
            </a:pPr>
            <a:r>
              <a:rPr lang="en-CA" dirty="0" smtClean="0">
                <a:solidFill>
                  <a:prstClr val="black">
                    <a:lumMod val="75000"/>
                    <a:lumOff val="25000"/>
                  </a:prstClr>
                </a:solidFill>
              </a:rPr>
              <a:t>Who </a:t>
            </a:r>
            <a:r>
              <a:rPr lang="en-CA" dirty="0">
                <a:solidFill>
                  <a:prstClr val="black">
                    <a:lumMod val="75000"/>
                    <a:lumOff val="25000"/>
                  </a:prstClr>
                </a:solidFill>
              </a:rPr>
              <a:t>are the stakeholders? How do we build interest</a:t>
            </a:r>
            <a:r>
              <a:rPr lang="en-CA" dirty="0" smtClean="0">
                <a:solidFill>
                  <a:prstClr val="black">
                    <a:lumMod val="75000"/>
                    <a:lumOff val="25000"/>
                  </a:prstClr>
                </a:solidFill>
              </a:rPr>
              <a:t>?</a:t>
            </a:r>
          </a:p>
          <a:p>
            <a:pPr>
              <a:buClr>
                <a:prstClr val="black">
                  <a:lumMod val="50000"/>
                  <a:lumOff val="50000"/>
                </a:prstClr>
              </a:buClr>
              <a:buSzPct val="94000"/>
            </a:pPr>
            <a:endParaRPr lang="en-CA" dirty="0">
              <a:solidFill>
                <a:prstClr val="black">
                  <a:lumMod val="75000"/>
                  <a:lumOff val="25000"/>
                </a:prstClr>
              </a:solidFill>
            </a:endParaRPr>
          </a:p>
          <a:p>
            <a:pPr marL="174625" indent="-174625">
              <a:buClr>
                <a:prstClr val="black">
                  <a:lumMod val="50000"/>
                  <a:lumOff val="50000"/>
                </a:prstClr>
              </a:buClr>
              <a:buSzPct val="94000"/>
              <a:buFont typeface="Calibri" pitchFamily="34" charset="0"/>
              <a:buChar char="»"/>
            </a:pPr>
            <a:r>
              <a:rPr lang="en-CA" dirty="0" smtClean="0">
                <a:solidFill>
                  <a:prstClr val="black">
                    <a:lumMod val="75000"/>
                    <a:lumOff val="25000"/>
                  </a:prstClr>
                </a:solidFill>
              </a:rPr>
              <a:t>What </a:t>
            </a:r>
            <a:r>
              <a:rPr lang="en-CA" dirty="0">
                <a:solidFill>
                  <a:prstClr val="black">
                    <a:lumMod val="75000"/>
                    <a:lumOff val="25000"/>
                  </a:prstClr>
                </a:solidFill>
              </a:rPr>
              <a:t>resources exist that we can we </a:t>
            </a:r>
            <a:r>
              <a:rPr lang="en-CA" dirty="0" smtClean="0">
                <a:solidFill>
                  <a:prstClr val="black">
                    <a:lumMod val="75000"/>
                    <a:lumOff val="25000"/>
                  </a:prstClr>
                </a:solidFill>
              </a:rPr>
              <a:t>build on?</a:t>
            </a:r>
          </a:p>
          <a:p>
            <a:pPr>
              <a:buClr>
                <a:prstClr val="black">
                  <a:lumMod val="50000"/>
                  <a:lumOff val="50000"/>
                </a:prstClr>
              </a:buClr>
              <a:buSzPct val="94000"/>
            </a:pPr>
            <a:endParaRPr lang="en-CA" dirty="0">
              <a:solidFill>
                <a:prstClr val="black">
                  <a:lumMod val="75000"/>
                  <a:lumOff val="25000"/>
                </a:prstClr>
              </a:solidFill>
            </a:endParaRPr>
          </a:p>
          <a:p>
            <a:pPr marL="174625" indent="-174625">
              <a:buClr>
                <a:prstClr val="black">
                  <a:lumMod val="50000"/>
                  <a:lumOff val="50000"/>
                </a:prstClr>
              </a:buClr>
              <a:buSzPct val="94000"/>
              <a:buFont typeface="Calibri" pitchFamily="34" charset="0"/>
              <a:buChar char="»"/>
            </a:pPr>
            <a:r>
              <a:rPr lang="en-CA" dirty="0" smtClean="0">
                <a:solidFill>
                  <a:prstClr val="black">
                    <a:lumMod val="75000"/>
                    <a:lumOff val="25000"/>
                  </a:prstClr>
                </a:solidFill>
              </a:rPr>
              <a:t>What </a:t>
            </a:r>
            <a:r>
              <a:rPr lang="en-CA" dirty="0">
                <a:solidFill>
                  <a:prstClr val="black">
                    <a:lumMod val="75000"/>
                    <a:lumOff val="25000"/>
                  </a:prstClr>
                </a:solidFill>
              </a:rPr>
              <a:t>are design issues?</a:t>
            </a:r>
          </a:p>
        </p:txBody>
      </p:sp>
      <p:sp>
        <p:nvSpPr>
          <p:cNvPr id="24" name="TextBox 23"/>
          <p:cNvSpPr txBox="1"/>
          <p:nvPr/>
        </p:nvSpPr>
        <p:spPr>
          <a:xfrm>
            <a:off x="373566" y="656594"/>
            <a:ext cx="8313234" cy="846386"/>
          </a:xfrm>
          <a:prstGeom prst="rect">
            <a:avLst/>
          </a:prstGeom>
          <a:noFill/>
          <a:ln>
            <a:noFill/>
          </a:ln>
        </p:spPr>
        <p:txBody>
          <a:bodyPr wrap="square" tIns="0" bIns="0" rtlCol="0" anchor="b" anchorCtr="0">
            <a:normAutofit/>
          </a:bodyPr>
          <a:lstStyle/>
          <a:p>
            <a:r>
              <a:rPr lang="en-US" sz="5500" b="1" spc="-150" dirty="0" smtClean="0">
                <a:solidFill>
                  <a:prstClr val="white">
                    <a:lumMod val="85000"/>
                  </a:prstClr>
                </a:solidFill>
                <a:latin typeface="Arial" pitchFamily="34" charset="0"/>
                <a:cs typeface="Arial" pitchFamily="34" charset="0"/>
              </a:rPr>
              <a:t>THINK MOODLE!</a:t>
            </a:r>
            <a:endParaRPr lang="en-US" sz="5500" b="1" spc="-150" dirty="0">
              <a:solidFill>
                <a:prstClr val="white">
                  <a:lumMod val="85000"/>
                </a:prstClr>
              </a:solidFill>
              <a:latin typeface="Arial" pitchFamily="34" charset="0"/>
              <a:cs typeface="Arial" pitchFamily="34" charset="0"/>
            </a:endParaRPr>
          </a:p>
        </p:txBody>
      </p:sp>
      <p:pic>
        <p:nvPicPr>
          <p:cNvPr id="30" name="Picture 29"/>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181600" y="2266950"/>
            <a:ext cx="3505200" cy="2628900"/>
          </a:xfrm>
          <a:prstGeom prst="rect">
            <a:avLst/>
          </a:prstGeom>
          <a:solidFill>
            <a:schemeClr val="bg1"/>
          </a:solidFill>
          <a:ln w="47625">
            <a:noFill/>
            <a:miter lim="800000"/>
          </a:ln>
          <a:effectLst>
            <a:outerShdw blurRad="38100" sx="101000" sy="101000" algn="ctr" rotWithShape="0">
              <a:prstClr val="black">
                <a:alpha val="15000"/>
              </a:prstClr>
            </a:outerShdw>
          </a:effectLst>
        </p:spPr>
      </p:pic>
    </p:spTree>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914400" y="4800601"/>
            <a:ext cx="7743825" cy="1981200"/>
          </a:xfrm>
          <a:prstGeom prst="rect">
            <a:avLst/>
          </a:prstGeom>
          <a:noFill/>
        </p:spPr>
        <p:txBody>
          <a:bodyPr wrap="square" rtlCol="0">
            <a:normAutofit/>
          </a:bodyPr>
          <a:lstStyle/>
          <a:p>
            <a:pPr algn="r"/>
            <a:r>
              <a:rPr lang="en-US" dirty="0" smtClean="0">
                <a:solidFill>
                  <a:prstClr val="black">
                    <a:lumMod val="65000"/>
                    <a:lumOff val="35000"/>
                  </a:prstClr>
                </a:solidFill>
              </a:rPr>
              <a:t>					Please visit us at</a:t>
            </a:r>
          </a:p>
          <a:p>
            <a:pPr algn="r"/>
            <a:r>
              <a:rPr lang="en-US" dirty="0">
                <a:solidFill>
                  <a:prstClr val="black">
                    <a:lumMod val="65000"/>
                    <a:lumOff val="35000"/>
                  </a:prstClr>
                </a:solidFill>
                <a:hlinkClick r:id="rId4"/>
              </a:rPr>
              <a:t>http://</a:t>
            </a:r>
            <a:r>
              <a:rPr lang="en-US" dirty="0" smtClean="0">
                <a:solidFill>
                  <a:prstClr val="black">
                    <a:lumMod val="65000"/>
                    <a:lumOff val="35000"/>
                  </a:prstClr>
                </a:solidFill>
                <a:hlinkClick r:id="rId4"/>
              </a:rPr>
              <a:t>firstnationspedagogy.ca</a:t>
            </a:r>
            <a:endParaRPr lang="en-US" dirty="0" smtClean="0">
              <a:solidFill>
                <a:prstClr val="black">
                  <a:lumMod val="65000"/>
                  <a:lumOff val="35000"/>
                </a:prstClr>
              </a:solidFill>
            </a:endParaRPr>
          </a:p>
          <a:p>
            <a:pPr algn="r">
              <a:lnSpc>
                <a:spcPct val="120000"/>
              </a:lnSpc>
            </a:pPr>
            <a:endParaRPr lang="en-US" dirty="0" smtClean="0">
              <a:solidFill>
                <a:prstClr val="black">
                  <a:lumMod val="85000"/>
                  <a:lumOff val="15000"/>
                </a:prstClr>
              </a:solidFill>
            </a:endParaRPr>
          </a:p>
          <a:p>
            <a:pPr algn="r">
              <a:lnSpc>
                <a:spcPct val="120000"/>
              </a:lnSpc>
            </a:pPr>
            <a:r>
              <a:rPr lang="en-US" sz="2200" b="1" dirty="0" smtClean="0">
                <a:solidFill>
                  <a:prstClr val="black">
                    <a:lumMod val="75000"/>
                    <a:lumOff val="25000"/>
                  </a:prstClr>
                </a:solidFill>
              </a:rPr>
              <a:t>Share, Participate, Read, Utilize!</a:t>
            </a:r>
            <a:endParaRPr lang="en-US" dirty="0">
              <a:solidFill>
                <a:prstClr val="black"/>
              </a:solidFill>
            </a:endParaRPr>
          </a:p>
        </p:txBody>
      </p:sp>
      <p:sp>
        <p:nvSpPr>
          <p:cNvPr id="5" name="Title 4"/>
          <p:cNvSpPr>
            <a:spLocks noGrp="1"/>
          </p:cNvSpPr>
          <p:nvPr>
            <p:ph type="title"/>
          </p:nvPr>
        </p:nvSpPr>
        <p:spPr>
          <a:xfrm>
            <a:off x="290400" y="3304950"/>
            <a:ext cx="8686800" cy="1095600"/>
          </a:xfrm>
        </p:spPr>
        <p:txBody>
          <a:bodyPr>
            <a:noAutofit/>
          </a:bodyPr>
          <a:lstStyle/>
          <a:p>
            <a:pPr lvl="0">
              <a:lnSpc>
                <a:spcPct val="80000"/>
              </a:lnSpc>
              <a:spcBef>
                <a:spcPts val="0"/>
              </a:spcBef>
            </a:pPr>
            <a:r>
              <a:rPr lang="en-US" sz="7200" dirty="0">
                <a:ln>
                  <a:gradFill>
                    <a:gsLst>
                      <a:gs pos="0">
                        <a:prstClr val="white"/>
                      </a:gs>
                      <a:gs pos="50000">
                        <a:prstClr val="white">
                          <a:lumMod val="75000"/>
                        </a:prstClr>
                      </a:gs>
                    </a:gsLst>
                    <a:lin ang="5400000" scaled="0"/>
                  </a:gradFill>
                </a:ln>
                <a:gradFill>
                  <a:gsLst>
                    <a:gs pos="11000">
                      <a:prstClr val="white">
                        <a:lumMod val="75000"/>
                      </a:prstClr>
                    </a:gs>
                    <a:gs pos="91000">
                      <a:prstClr val="white"/>
                    </a:gs>
                  </a:gsLst>
                  <a:lin ang="16200000" scaled="1"/>
                </a:gradFill>
              </a:rPr>
              <a:t>Closure / Next steps</a:t>
            </a:r>
            <a:br>
              <a:rPr lang="en-US" sz="7200" dirty="0">
                <a:ln>
                  <a:gradFill>
                    <a:gsLst>
                      <a:gs pos="0">
                        <a:prstClr val="white"/>
                      </a:gs>
                      <a:gs pos="50000">
                        <a:prstClr val="white">
                          <a:lumMod val="75000"/>
                        </a:prstClr>
                      </a:gs>
                    </a:gsLst>
                    <a:lin ang="5400000" scaled="0"/>
                  </a:gradFill>
                </a:ln>
                <a:gradFill>
                  <a:gsLst>
                    <a:gs pos="11000">
                      <a:prstClr val="white">
                        <a:lumMod val="75000"/>
                      </a:prstClr>
                    </a:gs>
                    <a:gs pos="91000">
                      <a:prstClr val="white"/>
                    </a:gs>
                  </a:gsLst>
                  <a:lin ang="16200000" scaled="1"/>
                </a:gradFill>
              </a:rPr>
            </a:br>
            <a:endParaRPr lang="en-US" sz="4000" dirty="0"/>
          </a:p>
        </p:txBody>
      </p:sp>
      <p:sp>
        <p:nvSpPr>
          <p:cNvPr id="6" name="Text Placeholder 5"/>
          <p:cNvSpPr>
            <a:spLocks noGrp="1"/>
          </p:cNvSpPr>
          <p:nvPr>
            <p:ph type="body" idx="1"/>
          </p:nvPr>
        </p:nvSpPr>
        <p:spPr>
          <a:xfrm>
            <a:off x="297600" y="2286000"/>
            <a:ext cx="8694000" cy="639762"/>
          </a:xfrm>
        </p:spPr>
        <p:txBody>
          <a:bodyPr/>
          <a:lstStyle/>
          <a:p>
            <a:pPr lvl="0">
              <a:lnSpc>
                <a:spcPct val="80000"/>
              </a:lnSpc>
              <a:spcBef>
                <a:spcPts val="0"/>
              </a:spcBef>
            </a:pPr>
            <a:r>
              <a:rPr lang="en-US" sz="3600" dirty="0" smtClean="0"/>
              <a:t>Where do we go from here?</a:t>
            </a:r>
            <a:endParaRPr lang="en-US" sz="3600" dirty="0"/>
          </a:p>
        </p:txBody>
      </p:sp>
    </p:spTree>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Title 3"/>
          <p:cNvSpPr txBox="1">
            <a:spLocks/>
          </p:cNvSpPr>
          <p:nvPr/>
        </p:nvSpPr>
        <p:spPr>
          <a:xfrm>
            <a:off x="228600" y="3703704"/>
            <a:ext cx="7315200" cy="1325496"/>
          </a:xfrm>
          <a:prstGeom prst="rect">
            <a:avLst/>
          </a:prstGeom>
          <a:noFill/>
          <a:ln>
            <a:noFill/>
          </a:ln>
        </p:spPr>
        <p:txBody>
          <a:bodyPr vert="horz" lIns="91440" tIns="45720" rIns="91440" bIns="45720" rtlCol="0" anchor="ctr">
            <a:normAutofit fontScale="85000" lnSpcReduction="10000"/>
            <a:scene3d>
              <a:camera prst="orthographicFront"/>
              <a:lightRig rig="soft" dir="t">
                <a:rot lat="0" lon="0" rev="17220000"/>
              </a:lightRig>
            </a:scene3d>
            <a:sp3d prstMaterial="softEdge"/>
          </a:bodyPr>
          <a:lstStyle/>
          <a:p>
            <a:pPr>
              <a:lnSpc>
                <a:spcPct val="87000"/>
              </a:lnSpc>
              <a:spcBef>
                <a:spcPct val="0"/>
              </a:spcBef>
              <a:defRPr/>
            </a:pPr>
            <a:r>
              <a:rPr lang="en-US" sz="4400" dirty="0" smtClean="0">
                <a:solidFill>
                  <a:srgbClr val="92D050"/>
                </a:solidFill>
              </a:rPr>
              <a:t/>
            </a:r>
            <a:br>
              <a:rPr lang="en-US" sz="4400" dirty="0" smtClean="0">
                <a:solidFill>
                  <a:srgbClr val="92D050"/>
                </a:solidFill>
              </a:rPr>
            </a:br>
            <a:r>
              <a:rPr lang="en-US" sz="5600" b="1" dirty="0" smtClean="0">
                <a:solidFill>
                  <a:srgbClr val="92D050"/>
                </a:solidFill>
                <a:latin typeface="Arial" pitchFamily="34" charset="0"/>
                <a:cs typeface="Arial" pitchFamily="34" charset="0"/>
              </a:rPr>
              <a:t>What’s Your Message?</a:t>
            </a:r>
            <a:endParaRPr lang="en-US" sz="5600" b="1" dirty="0">
              <a:solidFill>
                <a:srgbClr val="92D050"/>
              </a:solidFill>
              <a:latin typeface="Arial" pitchFamily="34" charset="0"/>
              <a:cs typeface="Arial" pitchFamily="34" charset="0"/>
            </a:endParaRPr>
          </a:p>
        </p:txBody>
      </p:sp>
      <p:pic>
        <p:nvPicPr>
          <p:cNvPr id="7" name="Picture 6"/>
          <p:cNvPicPr>
            <a:picLocks noChangeAspect="1"/>
          </p:cNvPicPr>
          <p:nvPr/>
        </p:nvPicPr>
        <p:blipFill>
          <a:blip r:embed="rId4" cstate="print"/>
          <a:stretch>
            <a:fillRect/>
          </a:stretch>
        </p:blipFill>
        <p:spPr>
          <a:xfrm>
            <a:off x="20548" y="20547"/>
            <a:ext cx="3498527" cy="2825393"/>
          </a:xfrm>
          <a:prstGeom prst="rect">
            <a:avLst/>
          </a:prstGeom>
        </p:spPr>
      </p:pic>
      <p:pic>
        <p:nvPicPr>
          <p:cNvPr id="8" name="Picture 7"/>
          <p:cNvPicPr>
            <a:picLocks noChangeAspect="1"/>
          </p:cNvPicPr>
          <p:nvPr/>
        </p:nvPicPr>
        <p:blipFill>
          <a:blip r:embed="rId5" cstate="print"/>
          <a:stretch>
            <a:fillRect/>
          </a:stretch>
        </p:blipFill>
        <p:spPr>
          <a:xfrm>
            <a:off x="3503486" y="20548"/>
            <a:ext cx="5624418" cy="2825496"/>
          </a:xfrm>
          <a:prstGeom prst="rect">
            <a:avLst/>
          </a:prstGeom>
        </p:spPr>
      </p:pic>
      <p:pic>
        <p:nvPicPr>
          <p:cNvPr id="9" name="Picture 8"/>
          <p:cNvPicPr>
            <a:picLocks noChangeAspect="1"/>
          </p:cNvPicPr>
          <p:nvPr/>
        </p:nvPicPr>
        <p:blipFill>
          <a:blip r:embed="rId6" cstate="print"/>
          <a:stretch>
            <a:fillRect/>
          </a:stretch>
        </p:blipFill>
        <p:spPr>
          <a:xfrm>
            <a:off x="20923" y="2818500"/>
            <a:ext cx="7668994" cy="2296266"/>
          </a:xfrm>
          <a:prstGeom prst="rect">
            <a:avLst/>
          </a:prstGeom>
        </p:spPr>
      </p:pic>
      <p:pic>
        <p:nvPicPr>
          <p:cNvPr id="10" name="Picture 9"/>
          <p:cNvPicPr>
            <a:picLocks noChangeAspect="1"/>
          </p:cNvPicPr>
          <p:nvPr/>
        </p:nvPicPr>
        <p:blipFill>
          <a:blip r:embed="rId7" cstate="print"/>
          <a:stretch>
            <a:fillRect/>
          </a:stretch>
        </p:blipFill>
        <p:spPr>
          <a:xfrm>
            <a:off x="7662119" y="2819400"/>
            <a:ext cx="1461333" cy="2293850"/>
          </a:xfrm>
          <a:prstGeom prst="rect">
            <a:avLst/>
          </a:prstGeom>
        </p:spPr>
      </p:pic>
      <p:sp>
        <p:nvSpPr>
          <p:cNvPr id="6" name="Rectangle 5"/>
          <p:cNvSpPr/>
          <p:nvPr/>
        </p:nvSpPr>
        <p:spPr>
          <a:xfrm>
            <a:off x="8755230" y="2469776"/>
            <a:ext cx="304800" cy="152400"/>
          </a:xfrm>
          <a:prstGeom prst="rect">
            <a:avLst/>
          </a:prstGeom>
          <a:solidFill>
            <a:srgbClr val="F274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47F28"/>
              </a:solidFill>
            </a:endParaRPr>
          </a:p>
        </p:txBody>
      </p:sp>
      <p:grpSp>
        <p:nvGrpSpPr>
          <p:cNvPr id="20" name="Group 19"/>
          <p:cNvGrpSpPr/>
          <p:nvPr/>
        </p:nvGrpSpPr>
        <p:grpSpPr>
          <a:xfrm>
            <a:off x="0" y="5089818"/>
            <a:ext cx="9144000" cy="1768182"/>
            <a:chOff x="0" y="5089818"/>
            <a:chExt cx="9144000" cy="1768182"/>
          </a:xfrm>
        </p:grpSpPr>
        <p:pic>
          <p:nvPicPr>
            <p:cNvPr id="11" name="Picture 10"/>
            <p:cNvPicPr>
              <a:picLocks/>
            </p:cNvPicPr>
            <p:nvPr/>
          </p:nvPicPr>
          <p:blipFill>
            <a:blip r:embed="rId8" cstate="print"/>
            <a:stretch>
              <a:fillRect/>
            </a:stretch>
          </p:blipFill>
          <p:spPr>
            <a:xfrm>
              <a:off x="24064" y="5089818"/>
              <a:ext cx="9098280" cy="1737360"/>
            </a:xfrm>
            <a:prstGeom prst="rect">
              <a:avLst/>
            </a:prstGeom>
          </p:spPr>
        </p:pic>
        <p:sp>
          <p:nvSpPr>
            <p:cNvPr id="16" name="Rectangle 15"/>
            <p:cNvSpPr/>
            <p:nvPr/>
          </p:nvSpPr>
          <p:spPr>
            <a:xfrm>
              <a:off x="0" y="5181600"/>
              <a:ext cx="45719" cy="167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rot="5400000">
              <a:off x="4537710" y="2251710"/>
              <a:ext cx="68580" cy="91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p:nvSpPr>
          <p:spPr>
            <a:xfrm>
              <a:off x="9098281" y="5158740"/>
              <a:ext cx="45719" cy="167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 name="Title 3"/>
          <p:cNvSpPr txBox="1">
            <a:spLocks/>
          </p:cNvSpPr>
          <p:nvPr/>
        </p:nvSpPr>
        <p:spPr>
          <a:xfrm>
            <a:off x="228600" y="3657600"/>
            <a:ext cx="7315200" cy="1325563"/>
          </a:xfrm>
          <a:prstGeom prst="rect">
            <a:avLst/>
          </a:prstGeom>
          <a:noFill/>
          <a:ln>
            <a:noFill/>
          </a:ln>
        </p:spPr>
        <p:txBody>
          <a:bodyPr vert="horz" lIns="91440" tIns="45720" rIns="91440" bIns="45720" rtlCol="0" anchor="ctr">
            <a:noAutofit/>
            <a:scene3d>
              <a:camera prst="orthographicFront"/>
              <a:lightRig rig="soft" dir="t">
                <a:rot lat="0" lon="0" rev="17220000"/>
              </a:lightRig>
            </a:scene3d>
            <a:sp3d prstMaterial="softEdge"/>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87000"/>
              </a:lnSpc>
            </a:pPr>
            <a:r>
              <a:rPr lang="en-US" sz="5600" dirty="0" smtClean="0"/>
              <a:t/>
            </a:r>
            <a:br>
              <a:rPr lang="en-US" sz="5600" dirty="0" smtClean="0"/>
            </a:br>
            <a:r>
              <a:rPr lang="en-US" sz="5600" b="1" dirty="0" smtClean="0">
                <a:solidFill>
                  <a:schemeClr val="bg1"/>
                </a:solidFill>
                <a:latin typeface="Arial" pitchFamily="34" charset="0"/>
                <a:cs typeface="Arial" pitchFamily="34" charset="0"/>
              </a:rPr>
              <a:t>Contact Us!</a:t>
            </a:r>
            <a:endParaRPr lang="en-US" sz="5600" b="1" dirty="0">
              <a:solidFill>
                <a:schemeClr val="bg1"/>
              </a:solidFill>
              <a:latin typeface="Arial" pitchFamily="34" charset="0"/>
              <a:cs typeface="Arial" pitchFamily="34" charset="0"/>
            </a:endParaRPr>
          </a:p>
        </p:txBody>
      </p:sp>
      <p:sp>
        <p:nvSpPr>
          <p:cNvPr id="2" name="TextBox 1"/>
          <p:cNvSpPr txBox="1"/>
          <p:nvPr/>
        </p:nvSpPr>
        <p:spPr>
          <a:xfrm>
            <a:off x="3995936" y="1433243"/>
            <a:ext cx="4911694" cy="369332"/>
          </a:xfrm>
          <a:prstGeom prst="rect">
            <a:avLst/>
          </a:prstGeom>
          <a:noFill/>
        </p:spPr>
        <p:txBody>
          <a:bodyPr wrap="square" rtlCol="0">
            <a:spAutoFit/>
          </a:bodyPr>
          <a:lstStyle/>
          <a:p>
            <a:r>
              <a:rPr lang="en-CA" dirty="0">
                <a:hlinkClick r:id="rId9"/>
              </a:rPr>
              <a:t>http://firstnationspedagogy.ca/contact.html</a:t>
            </a:r>
            <a:endParaRPr lang="en-CA" dirty="0"/>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10"/>
                                        <p:tgtEl>
                                          <p:spTgt spid="6"/>
                                        </p:tgtEl>
                                      </p:cBhvr>
                                    </p:animEffect>
                                    <p:set>
                                      <p:cBhvr>
                                        <p:cTn id="7" dur="1" fill="hold">
                                          <p:stCondLst>
                                            <p:cond delay="9"/>
                                          </p:stCondLst>
                                        </p:cTn>
                                        <p:tgtEl>
                                          <p:spTgt spid="6"/>
                                        </p:tgtEl>
                                        <p:attrNameLst>
                                          <p:attrName>style.visibility</p:attrName>
                                        </p:attrNameLst>
                                      </p:cBhvr>
                                      <p:to>
                                        <p:strVal val="hidden"/>
                                      </p:to>
                                    </p:set>
                                  </p:childTnLst>
                                </p:cTn>
                              </p:par>
                              <p:par>
                                <p:cTn id="8" presetID="2" presetClass="exit" presetSubtype="9" fill="hold" nodeType="withEffect">
                                  <p:stCondLst>
                                    <p:cond delay="0"/>
                                  </p:stCondLst>
                                  <p:childTnLst>
                                    <p:anim calcmode="lin" valueType="num">
                                      <p:cBhvr additive="base">
                                        <p:cTn id="9" dur="750"/>
                                        <p:tgtEl>
                                          <p:spTgt spid="7"/>
                                        </p:tgtEl>
                                        <p:attrNameLst>
                                          <p:attrName>ppt_x</p:attrName>
                                        </p:attrNameLst>
                                      </p:cBhvr>
                                      <p:tavLst>
                                        <p:tav tm="0">
                                          <p:val>
                                            <p:strVal val="ppt_x"/>
                                          </p:val>
                                        </p:tav>
                                        <p:tav tm="100000">
                                          <p:val>
                                            <p:strVal val="0-ppt_w/2"/>
                                          </p:val>
                                        </p:tav>
                                      </p:tavLst>
                                    </p:anim>
                                    <p:anim calcmode="lin" valueType="num">
                                      <p:cBhvr additive="base">
                                        <p:cTn id="10" dur="750"/>
                                        <p:tgtEl>
                                          <p:spTgt spid="7"/>
                                        </p:tgtEl>
                                        <p:attrNameLst>
                                          <p:attrName>ppt_y</p:attrName>
                                        </p:attrNameLst>
                                      </p:cBhvr>
                                      <p:tavLst>
                                        <p:tav tm="0">
                                          <p:val>
                                            <p:strVal val="ppt_y"/>
                                          </p:val>
                                        </p:tav>
                                        <p:tav tm="100000">
                                          <p:val>
                                            <p:strVal val="0-ppt_h/2"/>
                                          </p:val>
                                        </p:tav>
                                      </p:tavLst>
                                    </p:anim>
                                    <p:set>
                                      <p:cBhvr>
                                        <p:cTn id="11" dur="1" fill="hold">
                                          <p:stCondLst>
                                            <p:cond delay="749"/>
                                          </p:stCondLst>
                                        </p:cTn>
                                        <p:tgtEl>
                                          <p:spTgt spid="7"/>
                                        </p:tgtEl>
                                        <p:attrNameLst>
                                          <p:attrName>style.visibility</p:attrName>
                                        </p:attrNameLst>
                                      </p:cBhvr>
                                      <p:to>
                                        <p:strVal val="hidden"/>
                                      </p:to>
                                    </p:set>
                                  </p:childTnLst>
                                </p:cTn>
                              </p:par>
                              <p:par>
                                <p:cTn id="12" presetID="2" presetClass="exit" presetSubtype="3" fill="hold" nodeType="withEffect">
                                  <p:stCondLst>
                                    <p:cond delay="0"/>
                                  </p:stCondLst>
                                  <p:childTnLst>
                                    <p:anim calcmode="lin" valueType="num">
                                      <p:cBhvr additive="base">
                                        <p:cTn id="13" dur="750"/>
                                        <p:tgtEl>
                                          <p:spTgt spid="8"/>
                                        </p:tgtEl>
                                        <p:attrNameLst>
                                          <p:attrName>ppt_x</p:attrName>
                                        </p:attrNameLst>
                                      </p:cBhvr>
                                      <p:tavLst>
                                        <p:tav tm="0">
                                          <p:val>
                                            <p:strVal val="ppt_x"/>
                                          </p:val>
                                        </p:tav>
                                        <p:tav tm="100000">
                                          <p:val>
                                            <p:strVal val="1+ppt_w/2"/>
                                          </p:val>
                                        </p:tav>
                                      </p:tavLst>
                                    </p:anim>
                                    <p:anim calcmode="lin" valueType="num">
                                      <p:cBhvr additive="base">
                                        <p:cTn id="14" dur="750"/>
                                        <p:tgtEl>
                                          <p:spTgt spid="8"/>
                                        </p:tgtEl>
                                        <p:attrNameLst>
                                          <p:attrName>ppt_y</p:attrName>
                                        </p:attrNameLst>
                                      </p:cBhvr>
                                      <p:tavLst>
                                        <p:tav tm="0">
                                          <p:val>
                                            <p:strVal val="ppt_y"/>
                                          </p:val>
                                        </p:tav>
                                        <p:tav tm="100000">
                                          <p:val>
                                            <p:strVal val="0-ppt_h/2"/>
                                          </p:val>
                                        </p:tav>
                                      </p:tavLst>
                                    </p:anim>
                                    <p:set>
                                      <p:cBhvr>
                                        <p:cTn id="15" dur="1" fill="hold">
                                          <p:stCondLst>
                                            <p:cond delay="749"/>
                                          </p:stCondLst>
                                        </p:cTn>
                                        <p:tgtEl>
                                          <p:spTgt spid="8"/>
                                        </p:tgtEl>
                                        <p:attrNameLst>
                                          <p:attrName>style.visibility</p:attrName>
                                        </p:attrNameLst>
                                      </p:cBhvr>
                                      <p:to>
                                        <p:strVal val="hidden"/>
                                      </p:to>
                                    </p:set>
                                  </p:childTnLst>
                                </p:cTn>
                              </p:par>
                              <p:par>
                                <p:cTn id="16" presetID="2" presetClass="exit" presetSubtype="8" fill="hold" nodeType="withEffect">
                                  <p:stCondLst>
                                    <p:cond delay="0"/>
                                  </p:stCondLst>
                                  <p:childTnLst>
                                    <p:anim calcmode="lin" valueType="num">
                                      <p:cBhvr additive="base">
                                        <p:cTn id="17" dur="750"/>
                                        <p:tgtEl>
                                          <p:spTgt spid="9"/>
                                        </p:tgtEl>
                                        <p:attrNameLst>
                                          <p:attrName>ppt_x</p:attrName>
                                        </p:attrNameLst>
                                      </p:cBhvr>
                                      <p:tavLst>
                                        <p:tav tm="0">
                                          <p:val>
                                            <p:strVal val="ppt_x"/>
                                          </p:val>
                                        </p:tav>
                                        <p:tav tm="100000">
                                          <p:val>
                                            <p:strVal val="0-ppt_w/2"/>
                                          </p:val>
                                        </p:tav>
                                      </p:tavLst>
                                    </p:anim>
                                    <p:anim calcmode="lin" valueType="num">
                                      <p:cBhvr additive="base">
                                        <p:cTn id="18" dur="750"/>
                                        <p:tgtEl>
                                          <p:spTgt spid="9"/>
                                        </p:tgtEl>
                                        <p:attrNameLst>
                                          <p:attrName>ppt_y</p:attrName>
                                        </p:attrNameLst>
                                      </p:cBhvr>
                                      <p:tavLst>
                                        <p:tav tm="0">
                                          <p:val>
                                            <p:strVal val="ppt_y"/>
                                          </p:val>
                                        </p:tav>
                                        <p:tav tm="100000">
                                          <p:val>
                                            <p:strVal val="ppt_y"/>
                                          </p:val>
                                        </p:tav>
                                      </p:tavLst>
                                    </p:anim>
                                    <p:set>
                                      <p:cBhvr>
                                        <p:cTn id="19" dur="1" fill="hold">
                                          <p:stCondLst>
                                            <p:cond delay="749"/>
                                          </p:stCondLst>
                                        </p:cTn>
                                        <p:tgtEl>
                                          <p:spTgt spid="9"/>
                                        </p:tgtEl>
                                        <p:attrNameLst>
                                          <p:attrName>style.visibility</p:attrName>
                                        </p:attrNameLst>
                                      </p:cBhvr>
                                      <p:to>
                                        <p:strVal val="hidden"/>
                                      </p:to>
                                    </p:set>
                                  </p:childTnLst>
                                </p:cTn>
                              </p:par>
                              <p:par>
                                <p:cTn id="20" presetID="2" presetClass="exit" presetSubtype="2" fill="hold" nodeType="withEffect">
                                  <p:stCondLst>
                                    <p:cond delay="0"/>
                                  </p:stCondLst>
                                  <p:childTnLst>
                                    <p:anim calcmode="lin" valueType="num">
                                      <p:cBhvr additive="base">
                                        <p:cTn id="21" dur="750"/>
                                        <p:tgtEl>
                                          <p:spTgt spid="10"/>
                                        </p:tgtEl>
                                        <p:attrNameLst>
                                          <p:attrName>ppt_x</p:attrName>
                                        </p:attrNameLst>
                                      </p:cBhvr>
                                      <p:tavLst>
                                        <p:tav tm="0">
                                          <p:val>
                                            <p:strVal val="ppt_x"/>
                                          </p:val>
                                        </p:tav>
                                        <p:tav tm="100000">
                                          <p:val>
                                            <p:strVal val="1+ppt_w/2"/>
                                          </p:val>
                                        </p:tav>
                                      </p:tavLst>
                                    </p:anim>
                                    <p:anim calcmode="lin" valueType="num">
                                      <p:cBhvr additive="base">
                                        <p:cTn id="22" dur="750"/>
                                        <p:tgtEl>
                                          <p:spTgt spid="10"/>
                                        </p:tgtEl>
                                        <p:attrNameLst>
                                          <p:attrName>ppt_y</p:attrName>
                                        </p:attrNameLst>
                                      </p:cBhvr>
                                      <p:tavLst>
                                        <p:tav tm="0">
                                          <p:val>
                                            <p:strVal val="ppt_y"/>
                                          </p:val>
                                        </p:tav>
                                        <p:tav tm="100000">
                                          <p:val>
                                            <p:strVal val="ppt_y"/>
                                          </p:val>
                                        </p:tav>
                                      </p:tavLst>
                                    </p:anim>
                                    <p:set>
                                      <p:cBhvr>
                                        <p:cTn id="23" dur="1" fill="hold">
                                          <p:stCondLst>
                                            <p:cond delay="749"/>
                                          </p:stCondLst>
                                        </p:cTn>
                                        <p:tgtEl>
                                          <p:spTgt spid="10"/>
                                        </p:tgtEl>
                                        <p:attrNameLst>
                                          <p:attrName>style.visibility</p:attrName>
                                        </p:attrNameLst>
                                      </p:cBhvr>
                                      <p:to>
                                        <p:strVal val="hidden"/>
                                      </p:to>
                                    </p:set>
                                  </p:childTnLst>
                                </p:cTn>
                              </p:par>
                              <p:par>
                                <p:cTn id="24" presetID="10" presetClass="exit" presetSubtype="0" fill="hold" grpId="0" nodeType="withEffect">
                                  <p:stCondLst>
                                    <p:cond delay="0"/>
                                  </p:stCondLst>
                                  <p:childTnLst>
                                    <p:animEffect transition="out" filter="fade">
                                      <p:cBhvr>
                                        <p:cTn id="25" dur="250"/>
                                        <p:tgtEl>
                                          <p:spTgt spid="14"/>
                                        </p:tgtEl>
                                      </p:cBhvr>
                                    </p:animEffect>
                                    <p:set>
                                      <p:cBhvr>
                                        <p:cTn id="26" dur="1" fill="hold">
                                          <p:stCondLst>
                                            <p:cond delay="24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pPr lvl="0">
              <a:spcBef>
                <a:spcPts val="0"/>
              </a:spcBef>
            </a:pPr>
            <a:r>
              <a:rPr lang="en-US" sz="2800" dirty="0" smtClean="0"/>
              <a:t>Project background</a:t>
            </a:r>
            <a:endParaRPr lang="en-US" sz="2800" dirty="0"/>
          </a:p>
        </p:txBody>
      </p:sp>
      <p:sp>
        <p:nvSpPr>
          <p:cNvPr id="5" name="Text Placeholder 4"/>
          <p:cNvSpPr>
            <a:spLocks noGrp="1"/>
          </p:cNvSpPr>
          <p:nvPr>
            <p:ph type="body" idx="1"/>
          </p:nvPr>
        </p:nvSpPr>
        <p:spPr/>
        <p:txBody>
          <a:bodyPr/>
          <a:lstStyle/>
          <a:p>
            <a:pPr lvl="0">
              <a:spcBef>
                <a:spcPts val="0"/>
              </a:spcBef>
            </a:pPr>
            <a:r>
              <a:rPr lang="en-US" sz="1700" b="1" dirty="0" smtClean="0">
                <a:solidFill>
                  <a:prstClr val="black">
                    <a:lumMod val="75000"/>
                    <a:lumOff val="25000"/>
                  </a:prstClr>
                </a:solidFill>
              </a:rPr>
              <a:t>How it all began……</a:t>
            </a:r>
            <a:endParaRPr lang="en-US" sz="1700" b="1" dirty="0">
              <a:solidFill>
                <a:prstClr val="black">
                  <a:lumMod val="75000"/>
                  <a:lumOff val="25000"/>
                </a:prstClr>
              </a:solidFill>
            </a:endParaRPr>
          </a:p>
        </p:txBody>
      </p:sp>
      <p:sp>
        <p:nvSpPr>
          <p:cNvPr id="6" name="TextBox 5"/>
          <p:cNvSpPr txBox="1"/>
          <p:nvPr/>
        </p:nvSpPr>
        <p:spPr>
          <a:xfrm>
            <a:off x="1121392" y="1557456"/>
            <a:ext cx="1219200" cy="2708434"/>
          </a:xfrm>
          <a:prstGeom prst="rect">
            <a:avLst/>
          </a:prstGeom>
          <a:noFill/>
        </p:spPr>
        <p:txBody>
          <a:bodyPr wrap="square" rtlCol="0">
            <a:spAutoFit/>
          </a:bodyPr>
          <a:lstStyle/>
          <a:p>
            <a:r>
              <a:rPr lang="en-US" sz="17000" b="1" dirty="0" smtClean="0">
                <a:solidFill>
                  <a:srgbClr val="F26200">
                    <a:alpha val="40000"/>
                  </a:srgbClr>
                </a:solidFill>
                <a:cs typeface="Arial" pitchFamily="34" charset="0"/>
              </a:rPr>
              <a:t>1</a:t>
            </a:r>
            <a:endParaRPr lang="en-US" sz="17000" b="1" dirty="0">
              <a:solidFill>
                <a:srgbClr val="F26200">
                  <a:alpha val="40000"/>
                </a:srgbClr>
              </a:solidFill>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700">
        <p14:gallery dir="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Project Overview</a:t>
            </a:r>
            <a:endParaRPr lang="en-CA" dirty="0"/>
          </a:p>
        </p:txBody>
      </p:sp>
      <p:sp>
        <p:nvSpPr>
          <p:cNvPr id="3" name="Content Placeholder 2"/>
          <p:cNvSpPr>
            <a:spLocks noGrp="1"/>
          </p:cNvSpPr>
          <p:nvPr>
            <p:ph idx="1"/>
          </p:nvPr>
        </p:nvSpPr>
        <p:spPr/>
        <p:txBody>
          <a:bodyPr>
            <a:normAutofit/>
          </a:bodyPr>
          <a:lstStyle/>
          <a:p>
            <a:pPr marL="0" indent="0">
              <a:buNone/>
            </a:pPr>
            <a:r>
              <a:rPr lang="en-CA" dirty="0"/>
              <a:t>3-phase </a:t>
            </a:r>
            <a:r>
              <a:rPr lang="en-CA" dirty="0" smtClean="0"/>
              <a:t>BC Campus-funded </a:t>
            </a:r>
            <a:r>
              <a:rPr lang="en-CA" dirty="0"/>
              <a:t>project lead by Nicola Valley Institute of Technology </a:t>
            </a:r>
            <a:r>
              <a:rPr lang="en-CA" dirty="0" smtClean="0"/>
              <a:t>and </a:t>
            </a:r>
            <a:r>
              <a:rPr lang="en-CA" dirty="0" err="1"/>
              <a:t>Kwantlen</a:t>
            </a:r>
            <a:r>
              <a:rPr lang="en-CA" dirty="0"/>
              <a:t> </a:t>
            </a:r>
            <a:r>
              <a:rPr lang="en-CA" dirty="0" smtClean="0"/>
              <a:t>Polytechnic University </a:t>
            </a:r>
            <a:r>
              <a:rPr lang="en-CA" dirty="0"/>
              <a:t> </a:t>
            </a:r>
          </a:p>
          <a:p>
            <a:pPr marL="0" indent="0">
              <a:buNone/>
            </a:pPr>
            <a:r>
              <a:rPr lang="en-CA" dirty="0" smtClean="0"/>
              <a:t>1</a:t>
            </a:r>
            <a:r>
              <a:rPr lang="en-CA" dirty="0"/>
              <a:t>) research best practices in developing and </a:t>
            </a:r>
            <a:r>
              <a:rPr lang="en-CA" dirty="0" smtClean="0"/>
              <a:t>online </a:t>
            </a:r>
            <a:r>
              <a:rPr lang="en-CA" dirty="0"/>
              <a:t>learning </a:t>
            </a:r>
            <a:r>
              <a:rPr lang="en-CA" dirty="0" smtClean="0"/>
              <a:t>for First Nations </a:t>
            </a:r>
            <a:r>
              <a:rPr lang="en-CA" dirty="0"/>
              <a:t>learners, </a:t>
            </a:r>
          </a:p>
          <a:p>
            <a:pPr marL="0" indent="0">
              <a:buNone/>
            </a:pPr>
            <a:r>
              <a:rPr lang="en-CA" dirty="0"/>
              <a:t>2) develop a resource website </a:t>
            </a:r>
            <a:r>
              <a:rPr lang="en-CA" dirty="0" smtClean="0"/>
              <a:t>to support </a:t>
            </a:r>
          </a:p>
          <a:p>
            <a:pPr marL="0" indent="0">
              <a:buNone/>
            </a:pPr>
            <a:r>
              <a:rPr lang="en-CA" dirty="0" smtClean="0"/>
              <a:t>3</a:t>
            </a:r>
            <a:r>
              <a:rPr lang="en-CA" dirty="0"/>
              <a:t>) support dialogue and sharing of </a:t>
            </a:r>
            <a:r>
              <a:rPr lang="en-CA" dirty="0" smtClean="0"/>
              <a:t>ideas</a:t>
            </a:r>
            <a:endParaRPr lang="en-CA" dirty="0"/>
          </a:p>
        </p:txBody>
      </p:sp>
    </p:spTree>
    <p:extLst>
      <p:ext uri="{BB962C8B-B14F-4D97-AF65-F5344CB8AC3E}">
        <p14:creationId xmlns:p14="http://schemas.microsoft.com/office/powerpoint/2010/main" val="37736992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Community Input</a:t>
            </a:r>
            <a:endParaRPr lang="en-CA" dirty="0"/>
          </a:p>
        </p:txBody>
      </p:sp>
      <p:sp>
        <p:nvSpPr>
          <p:cNvPr id="3" name="Text Placeholder 2"/>
          <p:cNvSpPr>
            <a:spLocks noGrp="1"/>
          </p:cNvSpPr>
          <p:nvPr>
            <p:ph type="body" sz="quarter" idx="14"/>
          </p:nvPr>
        </p:nvSpPr>
        <p:spPr/>
        <p:txBody>
          <a:bodyPr/>
          <a:lstStyle/>
          <a:p>
            <a:r>
              <a:rPr lang="en-CA" dirty="0" smtClean="0"/>
              <a:t>First Steps….</a:t>
            </a:r>
            <a:endParaRPr lang="en-CA" dirty="0"/>
          </a:p>
        </p:txBody>
      </p:sp>
    </p:spTree>
    <p:extLst>
      <p:ext uri="{BB962C8B-B14F-4D97-AF65-F5344CB8AC3E}">
        <p14:creationId xmlns:p14="http://schemas.microsoft.com/office/powerpoint/2010/main" val="4057540911"/>
      </p:ext>
    </p:extLst>
  </p:cSld>
  <p:clrMapOvr>
    <a:masterClrMapping/>
  </p:clrMapOvr>
  <mc:AlternateContent xmlns:mc="http://schemas.openxmlformats.org/markup-compatibility/2006" xmlns:p14="http://schemas.microsoft.com/office/powerpoint/2010/main">
    <mc:Choice Requires="p14">
      <p:transition spd="slow" p14:dur="2000">
        <p14:vortex/>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4389864" y="3962400"/>
            <a:ext cx="3946416" cy="2337370"/>
          </a:xfrm>
          <a:prstGeom prst="rect">
            <a:avLst/>
          </a:prstGeom>
          <a:noFill/>
        </p:spPr>
        <p:txBody>
          <a:bodyPr wrap="square" rtlCol="0">
            <a:normAutofit/>
          </a:bodyPr>
          <a:lstStyle/>
          <a:p>
            <a:pPr>
              <a:lnSpc>
                <a:spcPct val="114000"/>
              </a:lnSpc>
            </a:pPr>
            <a:endParaRPr lang="en-US" sz="2000" dirty="0">
              <a:solidFill>
                <a:prstClr val="black">
                  <a:lumMod val="85000"/>
                  <a:lumOff val="15000"/>
                </a:prstClr>
              </a:solidFill>
            </a:endParaRPr>
          </a:p>
          <a:p>
            <a:pPr marL="342900" indent="-342900">
              <a:lnSpc>
                <a:spcPct val="150000"/>
              </a:lnSpc>
              <a:buFont typeface="Arial" pitchFamily="34" charset="0"/>
              <a:buChar char="•"/>
            </a:pPr>
            <a:r>
              <a:rPr lang="en-US" sz="2000" dirty="0" smtClean="0">
                <a:solidFill>
                  <a:prstClr val="black">
                    <a:lumMod val="85000"/>
                    <a:lumOff val="15000"/>
                  </a:prstClr>
                </a:solidFill>
              </a:rPr>
              <a:t>SCOPE Forum</a:t>
            </a:r>
            <a:endParaRPr lang="en-US" sz="2000" dirty="0">
              <a:solidFill>
                <a:prstClr val="black">
                  <a:lumMod val="85000"/>
                  <a:lumOff val="15000"/>
                </a:prstClr>
              </a:solidFill>
            </a:endParaRPr>
          </a:p>
          <a:p>
            <a:pPr marL="342900" indent="-342900">
              <a:lnSpc>
                <a:spcPct val="150000"/>
              </a:lnSpc>
              <a:buFont typeface="Arial" pitchFamily="34" charset="0"/>
              <a:buChar char="•"/>
            </a:pPr>
            <a:r>
              <a:rPr lang="en-US" sz="2000" dirty="0" smtClean="0">
                <a:solidFill>
                  <a:prstClr val="black">
                    <a:lumMod val="85000"/>
                    <a:lumOff val="15000"/>
                  </a:prstClr>
                </a:solidFill>
              </a:rPr>
              <a:t>Facebook </a:t>
            </a:r>
            <a:r>
              <a:rPr lang="en-US" sz="2000" dirty="0">
                <a:solidFill>
                  <a:prstClr val="black">
                    <a:lumMod val="85000"/>
                    <a:lumOff val="15000"/>
                  </a:prstClr>
                </a:solidFill>
              </a:rPr>
              <a:t>Group</a:t>
            </a:r>
          </a:p>
          <a:p>
            <a:pPr marL="342900" indent="-342900">
              <a:lnSpc>
                <a:spcPct val="150000"/>
              </a:lnSpc>
              <a:buFont typeface="Arial" pitchFamily="34" charset="0"/>
              <a:buChar char="•"/>
            </a:pPr>
            <a:r>
              <a:rPr lang="en-US" sz="2000" dirty="0" smtClean="0">
                <a:solidFill>
                  <a:prstClr val="black">
                    <a:lumMod val="85000"/>
                    <a:lumOff val="15000"/>
                  </a:prstClr>
                </a:solidFill>
              </a:rPr>
              <a:t>BC </a:t>
            </a:r>
            <a:r>
              <a:rPr lang="en-US" sz="2000" dirty="0">
                <a:solidFill>
                  <a:prstClr val="black">
                    <a:lumMod val="85000"/>
                    <a:lumOff val="15000"/>
                  </a:prstClr>
                </a:solidFill>
              </a:rPr>
              <a:t>Literacy Forum </a:t>
            </a:r>
            <a:endParaRPr lang="en-US" sz="2000" dirty="0" smtClean="0">
              <a:solidFill>
                <a:prstClr val="black">
                  <a:lumMod val="85000"/>
                  <a:lumOff val="15000"/>
                </a:prstClr>
              </a:solidFill>
            </a:endParaRPr>
          </a:p>
          <a:p>
            <a:pPr marL="342900" indent="-342900">
              <a:lnSpc>
                <a:spcPct val="150000"/>
              </a:lnSpc>
              <a:buFont typeface="Arial" pitchFamily="34" charset="0"/>
              <a:buChar char="•"/>
            </a:pPr>
            <a:r>
              <a:rPr lang="en-US" sz="2000" dirty="0" smtClean="0">
                <a:solidFill>
                  <a:prstClr val="black">
                    <a:lumMod val="85000"/>
                    <a:lumOff val="15000"/>
                  </a:prstClr>
                </a:solidFill>
              </a:rPr>
              <a:t>Self </a:t>
            </a:r>
            <a:r>
              <a:rPr lang="en-US" sz="2000" dirty="0">
                <a:solidFill>
                  <a:prstClr val="black">
                    <a:lumMod val="85000"/>
                    <a:lumOff val="15000"/>
                  </a:prstClr>
                </a:solidFill>
              </a:rPr>
              <a:t>Governance Webcast</a:t>
            </a:r>
          </a:p>
          <a:p>
            <a:pPr marL="342900" indent="-342900">
              <a:lnSpc>
                <a:spcPct val="114000"/>
              </a:lnSpc>
              <a:buFont typeface="Arial" pitchFamily="34" charset="0"/>
              <a:buChar char="•"/>
            </a:pPr>
            <a:endParaRPr lang="en-US" sz="2000" dirty="0">
              <a:solidFill>
                <a:prstClr val="black">
                  <a:lumMod val="85000"/>
                  <a:lumOff val="15000"/>
                </a:prstClr>
              </a:solidFill>
            </a:endParaRPr>
          </a:p>
          <a:p>
            <a:endParaRPr lang="en-US" dirty="0">
              <a:solidFill>
                <a:prstClr val="black">
                  <a:lumMod val="85000"/>
                  <a:lumOff val="15000"/>
                </a:prstClr>
              </a:solidFill>
            </a:endParaRPr>
          </a:p>
        </p:txBody>
      </p:sp>
      <p:sp>
        <p:nvSpPr>
          <p:cNvPr id="11" name="TextBox 10"/>
          <p:cNvSpPr txBox="1"/>
          <p:nvPr/>
        </p:nvSpPr>
        <p:spPr>
          <a:xfrm>
            <a:off x="4373880" y="1219200"/>
            <a:ext cx="3962400" cy="2474524"/>
          </a:xfrm>
          <a:prstGeom prst="rect">
            <a:avLst/>
          </a:prstGeom>
          <a:noFill/>
        </p:spPr>
        <p:txBody>
          <a:bodyPr wrap="square" rtlCol="0">
            <a:normAutofit/>
          </a:bodyPr>
          <a:lstStyle/>
          <a:p>
            <a:pPr>
              <a:lnSpc>
                <a:spcPct val="114000"/>
              </a:lnSpc>
            </a:pPr>
            <a:r>
              <a:rPr lang="en-CA" sz="2000" dirty="0">
                <a:solidFill>
                  <a:prstClr val="black">
                    <a:lumMod val="85000"/>
                    <a:lumOff val="15000"/>
                  </a:prstClr>
                </a:solidFill>
              </a:rPr>
              <a:t> </a:t>
            </a:r>
          </a:p>
          <a:p>
            <a:pPr marL="342900" indent="-342900">
              <a:lnSpc>
                <a:spcPct val="150000"/>
              </a:lnSpc>
              <a:buFont typeface="Arial" pitchFamily="34" charset="0"/>
              <a:buChar char="•"/>
            </a:pPr>
            <a:r>
              <a:rPr lang="en-CA" sz="2000" dirty="0" smtClean="0">
                <a:solidFill>
                  <a:prstClr val="black">
                    <a:lumMod val="85000"/>
                    <a:lumOff val="15000"/>
                  </a:prstClr>
                </a:solidFill>
              </a:rPr>
              <a:t>ICT </a:t>
            </a:r>
            <a:r>
              <a:rPr lang="en-CA" sz="2000" dirty="0">
                <a:solidFill>
                  <a:prstClr val="black">
                    <a:lumMod val="85000"/>
                    <a:lumOff val="15000"/>
                  </a:prstClr>
                </a:solidFill>
              </a:rPr>
              <a:t>Summit </a:t>
            </a:r>
          </a:p>
          <a:p>
            <a:pPr marL="342900" indent="-342900">
              <a:lnSpc>
                <a:spcPct val="150000"/>
              </a:lnSpc>
              <a:buFont typeface="Arial" pitchFamily="34" charset="0"/>
              <a:buChar char="•"/>
            </a:pPr>
            <a:r>
              <a:rPr lang="en-CA" sz="2000" dirty="0" smtClean="0">
                <a:solidFill>
                  <a:prstClr val="black">
                    <a:lumMod val="85000"/>
                    <a:lumOff val="15000"/>
                  </a:prstClr>
                </a:solidFill>
              </a:rPr>
              <a:t>ABLKC </a:t>
            </a:r>
            <a:r>
              <a:rPr lang="en-CA" sz="2000" dirty="0">
                <a:solidFill>
                  <a:prstClr val="black">
                    <a:lumMod val="85000"/>
                    <a:lumOff val="15000"/>
                  </a:prstClr>
                </a:solidFill>
              </a:rPr>
              <a:t>Conference </a:t>
            </a:r>
            <a:r>
              <a:rPr lang="en-CA" sz="2000" dirty="0" smtClean="0">
                <a:solidFill>
                  <a:prstClr val="black">
                    <a:lumMod val="85000"/>
                    <a:lumOff val="15000"/>
                  </a:prstClr>
                </a:solidFill>
              </a:rPr>
              <a:t>Workshops</a:t>
            </a:r>
          </a:p>
          <a:p>
            <a:pPr marL="342900" indent="-342900">
              <a:lnSpc>
                <a:spcPct val="150000"/>
              </a:lnSpc>
              <a:buFont typeface="Arial" pitchFamily="34" charset="0"/>
              <a:buChar char="•"/>
            </a:pPr>
            <a:r>
              <a:rPr lang="en-CA" sz="2000" dirty="0" smtClean="0">
                <a:solidFill>
                  <a:prstClr val="black">
                    <a:lumMod val="85000"/>
                    <a:lumOff val="15000"/>
                  </a:prstClr>
                </a:solidFill>
              </a:rPr>
              <a:t>Community Circles at </a:t>
            </a:r>
            <a:r>
              <a:rPr lang="en-CA" sz="2000" dirty="0" err="1" smtClean="0">
                <a:solidFill>
                  <a:prstClr val="black">
                    <a:lumMod val="85000"/>
                    <a:lumOff val="15000"/>
                  </a:prstClr>
                </a:solidFill>
              </a:rPr>
              <a:t>Kwantlen</a:t>
            </a:r>
            <a:endParaRPr lang="en-CA" sz="2000" dirty="0">
              <a:solidFill>
                <a:prstClr val="black">
                  <a:lumMod val="85000"/>
                  <a:lumOff val="15000"/>
                </a:prstClr>
              </a:solidFill>
            </a:endParaRPr>
          </a:p>
        </p:txBody>
      </p:sp>
      <p:sp>
        <p:nvSpPr>
          <p:cNvPr id="9" name="Title 8"/>
          <p:cNvSpPr>
            <a:spLocks noGrp="1"/>
          </p:cNvSpPr>
          <p:nvPr>
            <p:ph type="title"/>
          </p:nvPr>
        </p:nvSpPr>
        <p:spPr/>
        <p:txBody>
          <a:bodyPr/>
          <a:lstStyle/>
          <a:p>
            <a:pPr lvl="0">
              <a:spcBef>
                <a:spcPts val="0"/>
              </a:spcBef>
            </a:pPr>
            <a:r>
              <a:rPr lang="en-US" sz="2800" b="1" dirty="0" smtClean="0">
                <a:solidFill>
                  <a:prstClr val="black">
                    <a:lumMod val="85000"/>
                    <a:lumOff val="15000"/>
                  </a:prstClr>
                </a:solidFill>
                <a:latin typeface="+mn-lt"/>
                <a:ea typeface="+mn-ea"/>
                <a:cs typeface="+mn-cs"/>
              </a:rPr>
              <a:t>Input was Gathered from Multiple Sources</a:t>
            </a:r>
            <a:endParaRPr lang="en-US" dirty="0">
              <a:latin typeface="+mn-lt"/>
            </a:endParaRPr>
          </a:p>
        </p:txBody>
      </p:sp>
      <p:pic>
        <p:nvPicPr>
          <p:cNvPr id="4" name="Picture 3"/>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19567" y="4036468"/>
            <a:ext cx="3064929" cy="2339502"/>
          </a:xfrm>
          <a:prstGeom prst="rect">
            <a:avLst/>
          </a:prstGeom>
          <a:ln w="15875">
            <a:solidFill>
              <a:schemeClr val="bg1"/>
            </a:solidFill>
            <a:miter lim="800000"/>
            <a:headEnd/>
            <a:tailEnd/>
          </a:ln>
          <a:effectLst>
            <a:glow rad="38100">
              <a:schemeClr val="tx1">
                <a:lumMod val="95000"/>
                <a:lumOff val="5000"/>
                <a:alpha val="27000"/>
              </a:schemeClr>
            </a:glow>
            <a:outerShdw dist="35921" dir="2700000" algn="ctr" rotWithShape="0">
              <a:schemeClr val="bg2"/>
            </a:outerShdw>
          </a:effectLst>
        </p:spPr>
      </p:pic>
      <p:pic>
        <p:nvPicPr>
          <p:cNvPr id="2" name="Picture 1"/>
          <p:cNvPicPr>
            <a:picLocks/>
          </p:cNvPicPr>
          <p:nvPr/>
        </p:nvPicPr>
        <p:blipFill>
          <a:blip r:embed="rId5" cstate="email">
            <a:extLst>
              <a:ext uri="{28A0092B-C50C-407E-A947-70E740481C1C}">
                <a14:useLocalDpi xmlns:a14="http://schemas.microsoft.com/office/drawing/2010/main" val="0"/>
              </a:ext>
            </a:extLst>
          </a:blip>
          <a:stretch>
            <a:fillRect/>
          </a:stretch>
        </p:blipFill>
        <p:spPr>
          <a:xfrm>
            <a:off x="818675" y="1299519"/>
            <a:ext cx="3066713" cy="2340864"/>
          </a:xfrm>
          <a:prstGeom prst="rect">
            <a:avLst/>
          </a:prstGeom>
          <a:effectLst>
            <a:outerShdw blurRad="38100" sx="101000" sy="101000" algn="ctr" rotWithShape="0">
              <a:prstClr val="black">
                <a:alpha val="20000"/>
              </a:prstClr>
            </a:outerShdw>
          </a:effectLst>
        </p:spPr>
      </p:pic>
    </p:spTree>
  </p:cSld>
  <p:clrMapOvr>
    <a:masterClrMapping/>
  </p:clrMapOvr>
  <mc:AlternateContent xmlns:mc="http://schemas.openxmlformats.org/markup-compatibility/2006" xmlns:p14="http://schemas.microsoft.com/office/powerpoint/2010/main">
    <mc:Choice Requires="p14">
      <p:transition spd="slow" p14:dur="1399">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additive="base">
                                        <p:cTn id="7" dur="500" fill="hold"/>
                                        <p:tgtEl>
                                          <p:spTgt spid="4">
                                            <p:bg/>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bg/>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7" name="Oval 26"/>
          <p:cNvSpPr/>
          <p:nvPr/>
        </p:nvSpPr>
        <p:spPr>
          <a:xfrm>
            <a:off x="6483258" y="3993797"/>
            <a:ext cx="182880" cy="18288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a:off x="420030" y="4203427"/>
            <a:ext cx="4953000" cy="2654573"/>
          </a:xfrm>
          <a:prstGeom prst="rect">
            <a:avLst/>
          </a:prstGeom>
          <a:noFill/>
        </p:spPr>
        <p:txBody>
          <a:bodyPr wrap="square" rtlCol="0">
            <a:normAutofit/>
          </a:bodyPr>
          <a:lstStyle/>
          <a:p>
            <a:pPr>
              <a:spcBef>
                <a:spcPts val="100"/>
              </a:spcBef>
            </a:pPr>
            <a:r>
              <a:rPr lang="en-US" sz="2000" dirty="0" smtClean="0">
                <a:solidFill>
                  <a:prstClr val="white"/>
                </a:solidFill>
              </a:rPr>
              <a:t>Collaborate to provide </a:t>
            </a:r>
            <a:r>
              <a:rPr lang="en-CA" sz="2000" dirty="0">
                <a:solidFill>
                  <a:prstClr val="white"/>
                </a:solidFill>
              </a:rPr>
              <a:t>online content and learning strategies for First Nations students </a:t>
            </a:r>
            <a:endParaRPr lang="en-US" sz="2000" dirty="0" smtClean="0">
              <a:solidFill>
                <a:prstClr val="white"/>
              </a:solidFill>
            </a:endParaRPr>
          </a:p>
          <a:p>
            <a:pPr>
              <a:spcBef>
                <a:spcPts val="100"/>
              </a:spcBef>
            </a:pPr>
            <a:endParaRPr lang="en-US" sz="2000" dirty="0" smtClean="0">
              <a:solidFill>
                <a:prstClr val="white"/>
              </a:solidFill>
            </a:endParaRPr>
          </a:p>
          <a:p>
            <a:pPr>
              <a:spcBef>
                <a:spcPts val="100"/>
              </a:spcBef>
            </a:pPr>
            <a:r>
              <a:rPr lang="en-US" sz="2000" dirty="0" smtClean="0">
                <a:solidFill>
                  <a:prstClr val="white"/>
                </a:solidFill>
              </a:rPr>
              <a:t>Provide </a:t>
            </a:r>
            <a:r>
              <a:rPr lang="en-US" sz="2000" dirty="0">
                <a:solidFill>
                  <a:prstClr val="white"/>
                </a:solidFill>
              </a:rPr>
              <a:t>an accessible, comprehensive resource that provides direction and </a:t>
            </a:r>
            <a:r>
              <a:rPr lang="en-US" sz="2000" dirty="0" smtClean="0">
                <a:solidFill>
                  <a:prstClr val="white"/>
                </a:solidFill>
              </a:rPr>
              <a:t>technique with excellent Pedagogy</a:t>
            </a:r>
          </a:p>
          <a:p>
            <a:endParaRPr lang="en-US" sz="2400" dirty="0">
              <a:solidFill>
                <a:prstClr val="black"/>
              </a:solidFill>
            </a:endParaRPr>
          </a:p>
        </p:txBody>
      </p:sp>
      <p:sp>
        <p:nvSpPr>
          <p:cNvPr id="5" name="TextBox 4"/>
          <p:cNvSpPr txBox="1"/>
          <p:nvPr/>
        </p:nvSpPr>
        <p:spPr>
          <a:xfrm>
            <a:off x="399588" y="1524000"/>
            <a:ext cx="4648200" cy="2369641"/>
          </a:xfrm>
          <a:prstGeom prst="rect">
            <a:avLst/>
          </a:prstGeom>
          <a:noFill/>
        </p:spPr>
        <p:txBody>
          <a:bodyPr wrap="square" rtlCol="0" anchor="b">
            <a:normAutofit/>
          </a:bodyPr>
          <a:lstStyle/>
          <a:p>
            <a:r>
              <a:rPr lang="en-US" sz="4400" b="1" dirty="0" smtClean="0">
                <a:solidFill>
                  <a:srgbClr val="7BCF27"/>
                </a:solidFill>
              </a:rPr>
              <a:t>Our Goals</a:t>
            </a:r>
            <a:endParaRPr lang="en-US" sz="4400" b="1" dirty="0">
              <a:solidFill>
                <a:srgbClr val="7BCF27"/>
              </a:solidFill>
            </a:endParaRPr>
          </a:p>
        </p:txBody>
      </p:sp>
      <p:pic>
        <p:nvPicPr>
          <p:cNvPr id="12" name="Picture 11"/>
          <p:cNvPicPr>
            <a:picLocks noChangeAspect="1"/>
          </p:cNvPicPr>
          <p:nvPr/>
        </p:nvPicPr>
        <p:blipFill>
          <a:blip r:embed="rId4" cstate="print"/>
          <a:stretch>
            <a:fillRect/>
          </a:stretch>
        </p:blipFill>
        <p:spPr>
          <a:xfrm rot="198018">
            <a:off x="7834024" y="2845970"/>
            <a:ext cx="1031813" cy="2283364"/>
          </a:xfrm>
          <a:prstGeom prst="rect">
            <a:avLst/>
          </a:prstGeom>
        </p:spPr>
      </p:pic>
      <p:pic>
        <p:nvPicPr>
          <p:cNvPr id="16" name="Picture 15"/>
          <p:cNvPicPr>
            <a:picLocks noChangeAspect="1"/>
          </p:cNvPicPr>
          <p:nvPr/>
        </p:nvPicPr>
        <p:blipFill>
          <a:blip r:embed="rId5" cstate="print"/>
          <a:stretch>
            <a:fillRect/>
          </a:stretch>
        </p:blipFill>
        <p:spPr>
          <a:xfrm>
            <a:off x="7416882" y="267512"/>
            <a:ext cx="1584446" cy="2438400"/>
          </a:xfrm>
          <a:prstGeom prst="rect">
            <a:avLst/>
          </a:prstGeom>
        </p:spPr>
      </p:pic>
      <p:pic>
        <p:nvPicPr>
          <p:cNvPr id="17" name="Picture 16"/>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5984776" y="3421732"/>
            <a:ext cx="1247304" cy="1039420"/>
          </a:xfrm>
          <a:prstGeom prst="rect">
            <a:avLst/>
          </a:prstGeom>
        </p:spPr>
      </p:pic>
      <p:pic>
        <p:nvPicPr>
          <p:cNvPr id="18" name="Picture 17"/>
          <p:cNvPicPr>
            <a:picLocks noChangeAspect="1"/>
          </p:cNvPicPr>
          <p:nvPr/>
        </p:nvPicPr>
        <p:blipFill>
          <a:blip r:embed="rId7" cstate="print"/>
          <a:stretch>
            <a:fillRect/>
          </a:stretch>
        </p:blipFill>
        <p:spPr>
          <a:xfrm>
            <a:off x="6110596" y="356541"/>
            <a:ext cx="828109" cy="2133600"/>
          </a:xfrm>
          <a:prstGeom prst="rect">
            <a:avLst/>
          </a:prstGeom>
        </p:spPr>
      </p:pic>
      <p:sp>
        <p:nvSpPr>
          <p:cNvPr id="19" name="Left-Right Arrow 18"/>
          <p:cNvSpPr/>
          <p:nvPr/>
        </p:nvSpPr>
        <p:spPr>
          <a:xfrm rot="5400000">
            <a:off x="6208854" y="2544283"/>
            <a:ext cx="685800" cy="425116"/>
          </a:xfrm>
          <a:prstGeom prst="left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0" name="Left-Right Arrow 19"/>
          <p:cNvSpPr/>
          <p:nvPr/>
        </p:nvSpPr>
        <p:spPr>
          <a:xfrm rot="10800000">
            <a:off x="7298752" y="3868422"/>
            <a:ext cx="685800" cy="425116"/>
          </a:xfrm>
          <a:prstGeom prst="left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1" name="Left-Right Arrow 20"/>
          <p:cNvSpPr/>
          <p:nvPr/>
        </p:nvSpPr>
        <p:spPr>
          <a:xfrm rot="7846803">
            <a:off x="7097263" y="2788412"/>
            <a:ext cx="819804" cy="425116"/>
          </a:xfrm>
          <a:prstGeom prst="left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2" name="Oval 21"/>
          <p:cNvSpPr/>
          <p:nvPr/>
        </p:nvSpPr>
        <p:spPr>
          <a:xfrm>
            <a:off x="6462818" y="2490141"/>
            <a:ext cx="182880" cy="18288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p:cNvSpPr/>
          <p:nvPr/>
        </p:nvSpPr>
        <p:spPr>
          <a:xfrm>
            <a:off x="6488050" y="3994685"/>
            <a:ext cx="182880" cy="1828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p:cNvSpPr/>
          <p:nvPr/>
        </p:nvSpPr>
        <p:spPr>
          <a:xfrm>
            <a:off x="6488050" y="3993389"/>
            <a:ext cx="182880" cy="18288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p:cNvSpPr/>
          <p:nvPr/>
        </p:nvSpPr>
        <p:spPr>
          <a:xfrm>
            <a:off x="7729263" y="3990307"/>
            <a:ext cx="182880" cy="18288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p:cNvSpPr/>
          <p:nvPr/>
        </p:nvSpPr>
        <p:spPr>
          <a:xfrm>
            <a:off x="6645698" y="4797152"/>
            <a:ext cx="182880" cy="18288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childTnLst>
                                </p:cTn>
                              </p:par>
                              <p:par>
                                <p:cTn id="8" presetID="10" presetClass="entr" presetSubtype="0" fill="hold" nodeType="withEffect">
                                  <p:stCondLst>
                                    <p:cond delay="50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750"/>
                                        <p:tgtEl>
                                          <p:spTgt spid="16"/>
                                        </p:tgtEl>
                                      </p:cBhvr>
                                    </p:animEffect>
                                  </p:childTnLst>
                                </p:cTn>
                              </p:par>
                              <p:par>
                                <p:cTn id="11" presetID="10" presetClass="entr" presetSubtype="0" fill="hold" nodeType="withEffect">
                                  <p:stCondLst>
                                    <p:cond delay="50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750"/>
                                        <p:tgtEl>
                                          <p:spTgt spid="12"/>
                                        </p:tgtEl>
                                      </p:cBhvr>
                                    </p:animEffect>
                                  </p:childTnLst>
                                </p:cTn>
                              </p:par>
                            </p:childTnLst>
                          </p:cTn>
                        </p:par>
                        <p:par>
                          <p:cTn id="14" fill="hold">
                            <p:stCondLst>
                              <p:cond delay="1500"/>
                            </p:stCondLst>
                            <p:childTnLst>
                              <p:par>
                                <p:cTn id="15" presetID="26" presetClass="emph" presetSubtype="0" fill="hold" nodeType="afterEffect">
                                  <p:stCondLst>
                                    <p:cond delay="0"/>
                                  </p:stCondLst>
                                  <p:childTnLst>
                                    <p:animEffect transition="out" filter="fade">
                                      <p:cBhvr>
                                        <p:cTn id="16" dur="750" tmFilter="0, 0; .2, .5; .8, .5; 1, 0"/>
                                        <p:tgtEl>
                                          <p:spTgt spid="17"/>
                                        </p:tgtEl>
                                      </p:cBhvr>
                                    </p:animEffect>
                                    <p:animScale>
                                      <p:cBhvr>
                                        <p:cTn id="17" dur="375" autoRev="1" fill="hold"/>
                                        <p:tgtEl>
                                          <p:spTgt spid="17"/>
                                        </p:tgtEl>
                                      </p:cBhvr>
                                      <p:by x="105000" y="105000"/>
                                    </p:animScale>
                                  </p:childTnLst>
                                </p:cTn>
                              </p:par>
                              <p:par>
                                <p:cTn id="18" presetID="16" presetClass="entr" presetSubtype="37"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barn(outVertical)">
                                      <p:cBhvr>
                                        <p:cTn id="20" dur="500"/>
                                        <p:tgtEl>
                                          <p:spTgt spid="20"/>
                                        </p:tgtEl>
                                      </p:cBhvr>
                                    </p:animEffect>
                                  </p:childTnLst>
                                </p:cTn>
                              </p:par>
                              <p:par>
                                <p:cTn id="21" presetID="16" presetClass="entr" presetSubtype="42"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barn(outHorizontal)">
                                      <p:cBhvr>
                                        <p:cTn id="23" dur="500"/>
                                        <p:tgtEl>
                                          <p:spTgt spid="19"/>
                                        </p:tgtEl>
                                      </p:cBhvr>
                                    </p:animEffect>
                                  </p:childTnLst>
                                </p:cTn>
                              </p:par>
                              <p:par>
                                <p:cTn id="24" presetID="16" presetClass="entr" presetSubtype="37"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barn(outVertical)">
                                      <p:cBhvr>
                                        <p:cTn id="26" dur="500"/>
                                        <p:tgtEl>
                                          <p:spTgt spid="21"/>
                                        </p:tgtEl>
                                      </p:cBhvr>
                                    </p:animEffect>
                                  </p:childTnLst>
                                </p:cTn>
                              </p:par>
                            </p:childTnLst>
                          </p:cTn>
                        </p:par>
                        <p:par>
                          <p:cTn id="27" fill="hold">
                            <p:stCondLst>
                              <p:cond delay="2250"/>
                            </p:stCondLst>
                            <p:childTnLst>
                              <p:par>
                                <p:cTn id="28" presetID="10" presetClass="entr" presetSubtype="0" fill="hold" grpId="1"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500"/>
                                        <p:tgtEl>
                                          <p:spTgt spid="22"/>
                                        </p:tgtEl>
                                      </p:cBhvr>
                                    </p:animEffect>
                                  </p:childTnLst>
                                </p:cTn>
                              </p:par>
                            </p:childTnLst>
                          </p:cTn>
                        </p:par>
                        <p:par>
                          <p:cTn id="31" fill="hold">
                            <p:stCondLst>
                              <p:cond delay="2750"/>
                            </p:stCondLst>
                            <p:childTnLst>
                              <p:par>
                                <p:cTn id="32" presetID="42" presetClass="path" presetSubtype="0" accel="50000" decel="50000" fill="hold" grpId="0" nodeType="afterEffect">
                                  <p:stCondLst>
                                    <p:cond delay="0"/>
                                  </p:stCondLst>
                                  <p:childTnLst>
                                    <p:animMotion origin="layout" path="M 0.00017 0.00023 L 0.00278 0.22037 " pathEditMode="relative" rAng="0" ptsTypes="AA">
                                      <p:cBhvr>
                                        <p:cTn id="33" dur="1500" fill="hold"/>
                                        <p:tgtEl>
                                          <p:spTgt spid="22"/>
                                        </p:tgtEl>
                                        <p:attrNameLst>
                                          <p:attrName>ppt_x</p:attrName>
                                          <p:attrName>ppt_y</p:attrName>
                                        </p:attrNameLst>
                                      </p:cBhvr>
                                      <p:rCtr x="1" y="110"/>
                                    </p:animMotion>
                                  </p:childTnLst>
                                  <p:subTnLst>
                                    <p:set>
                                      <p:cBhvr override="childStyle">
                                        <p:cTn dur="1" fill="hold" display="0" masterRel="sameClick" afterEffect="1">
                                          <p:stCondLst>
                                            <p:cond evt="end" delay="0">
                                              <p:tn val="32"/>
                                            </p:cond>
                                          </p:stCondLst>
                                        </p:cTn>
                                        <p:tgtEl>
                                          <p:spTgt spid="22"/>
                                        </p:tgtEl>
                                        <p:attrNameLst>
                                          <p:attrName>style.visibility</p:attrName>
                                        </p:attrNameLst>
                                      </p:cBhvr>
                                      <p:to>
                                        <p:strVal val="hidden"/>
                                      </p:to>
                                    </p:set>
                                  </p:subTnLst>
                                </p:cTn>
                              </p:par>
                            </p:childTnLst>
                          </p:cTn>
                        </p:par>
                        <p:par>
                          <p:cTn id="34" fill="hold">
                            <p:stCondLst>
                              <p:cond delay="4250"/>
                            </p:stCondLst>
                            <p:childTnLst>
                              <p:par>
                                <p:cTn id="35" presetID="10" presetClass="exit" presetSubtype="0" fill="hold" grpId="2" nodeType="afterEffect">
                                  <p:stCondLst>
                                    <p:cond delay="0"/>
                                  </p:stCondLst>
                                  <p:childTnLst>
                                    <p:animEffect transition="out" filter="fade">
                                      <p:cBhvr>
                                        <p:cTn id="36" dur="500"/>
                                        <p:tgtEl>
                                          <p:spTgt spid="22"/>
                                        </p:tgtEl>
                                      </p:cBhvr>
                                    </p:animEffect>
                                    <p:set>
                                      <p:cBhvr>
                                        <p:cTn id="37" dur="1" fill="hold">
                                          <p:stCondLst>
                                            <p:cond delay="499"/>
                                          </p:stCondLst>
                                        </p:cTn>
                                        <p:tgtEl>
                                          <p:spTgt spid="22"/>
                                        </p:tgtEl>
                                        <p:attrNameLst>
                                          <p:attrName>style.visibility</p:attrName>
                                        </p:attrNameLst>
                                      </p:cBhvr>
                                      <p:to>
                                        <p:strVal val="hidden"/>
                                      </p:to>
                                    </p:set>
                                  </p:childTnLst>
                                </p:cTn>
                              </p:par>
                              <p:par>
                                <p:cTn id="38" presetID="1" presetClass="entr" presetSubtype="0" fill="hold" grpId="1" nodeType="withEffect">
                                  <p:stCondLst>
                                    <p:cond delay="0"/>
                                  </p:stCondLst>
                                  <p:childTnLst>
                                    <p:set>
                                      <p:cBhvr>
                                        <p:cTn id="39" dur="1" fill="hold">
                                          <p:stCondLst>
                                            <p:cond delay="0"/>
                                          </p:stCondLst>
                                        </p:cTn>
                                        <p:tgtEl>
                                          <p:spTgt spid="24"/>
                                        </p:tgtEl>
                                        <p:attrNameLst>
                                          <p:attrName>style.visibility</p:attrName>
                                        </p:attrNameLst>
                                      </p:cBhvr>
                                      <p:to>
                                        <p:strVal val="visible"/>
                                      </p:to>
                                    </p:set>
                                  </p:childTnLst>
                                </p:cTn>
                              </p:par>
                              <p:par>
                                <p:cTn id="40" presetID="1" presetClass="entr" presetSubtype="0" fill="hold" grpId="1" nodeType="withEffect">
                                  <p:stCondLst>
                                    <p:cond delay="0"/>
                                  </p:stCondLst>
                                  <p:childTnLst>
                                    <p:set>
                                      <p:cBhvr>
                                        <p:cTn id="41" dur="1" fill="hold">
                                          <p:stCondLst>
                                            <p:cond delay="0"/>
                                          </p:stCondLst>
                                        </p:cTn>
                                        <p:tgtEl>
                                          <p:spTgt spid="23"/>
                                        </p:tgtEl>
                                        <p:attrNameLst>
                                          <p:attrName>style.visibility</p:attrName>
                                        </p:attrNameLst>
                                      </p:cBhvr>
                                      <p:to>
                                        <p:strVal val="visible"/>
                                      </p:to>
                                    </p:set>
                                  </p:childTnLst>
                                </p:cTn>
                              </p:par>
                              <p:par>
                                <p:cTn id="42" presetID="42" presetClass="path" presetSubtype="0" accel="50000" decel="50000" fill="hold" grpId="0" nodeType="withEffect">
                                  <p:stCondLst>
                                    <p:cond delay="0"/>
                                  </p:stCondLst>
                                  <p:childTnLst>
                                    <p:animMotion origin="layout" path="M 3.33333E-6 -1.11111E-6 L 0.13889 -1.11111E-6 " pathEditMode="relative" rAng="0" ptsTypes="AA">
                                      <p:cBhvr>
                                        <p:cTn id="43" dur="1500" fill="hold"/>
                                        <p:tgtEl>
                                          <p:spTgt spid="24"/>
                                        </p:tgtEl>
                                        <p:attrNameLst>
                                          <p:attrName>ppt_x</p:attrName>
                                          <p:attrName>ppt_y</p:attrName>
                                        </p:attrNameLst>
                                      </p:cBhvr>
                                      <p:rCtr x="69" y="0"/>
                                    </p:animMotion>
                                  </p:childTnLst>
                                </p:cTn>
                              </p:par>
                              <p:par>
                                <p:cTn id="44" presetID="42" presetClass="path" presetSubtype="0" accel="50000" decel="50000" fill="hold" grpId="0" nodeType="withEffect">
                                  <p:stCondLst>
                                    <p:cond delay="0"/>
                                  </p:stCondLst>
                                  <p:childTnLst>
                                    <p:animMotion origin="layout" path="M 3.33333E-6 -1.11111E-6 L 0.11788 -0.18403 " pathEditMode="relative" rAng="0" ptsTypes="AA">
                                      <p:cBhvr>
                                        <p:cTn id="45" dur="1500" fill="hold"/>
                                        <p:tgtEl>
                                          <p:spTgt spid="23"/>
                                        </p:tgtEl>
                                        <p:attrNameLst>
                                          <p:attrName>ppt_x</p:attrName>
                                          <p:attrName>ppt_y</p:attrName>
                                        </p:attrNameLst>
                                      </p:cBhvr>
                                      <p:rCtr x="59" y="-92"/>
                                    </p:animMotion>
                                  </p:childTnLst>
                                </p:cTn>
                              </p:par>
                            </p:childTnLst>
                          </p:cTn>
                        </p:par>
                        <p:par>
                          <p:cTn id="46" fill="hold">
                            <p:stCondLst>
                              <p:cond delay="5750"/>
                            </p:stCondLst>
                            <p:childTnLst>
                              <p:par>
                                <p:cTn id="47" presetID="10" presetClass="exit" presetSubtype="0" fill="hold" grpId="2" nodeType="afterEffect">
                                  <p:stCondLst>
                                    <p:cond delay="0"/>
                                  </p:stCondLst>
                                  <p:childTnLst>
                                    <p:animEffect transition="out" filter="fade">
                                      <p:cBhvr>
                                        <p:cTn id="48" dur="250"/>
                                        <p:tgtEl>
                                          <p:spTgt spid="24"/>
                                        </p:tgtEl>
                                      </p:cBhvr>
                                    </p:animEffect>
                                    <p:set>
                                      <p:cBhvr>
                                        <p:cTn id="49" dur="1" fill="hold">
                                          <p:stCondLst>
                                            <p:cond delay="249"/>
                                          </p:stCondLst>
                                        </p:cTn>
                                        <p:tgtEl>
                                          <p:spTgt spid="24"/>
                                        </p:tgtEl>
                                        <p:attrNameLst>
                                          <p:attrName>style.visibility</p:attrName>
                                        </p:attrNameLst>
                                      </p:cBhvr>
                                      <p:to>
                                        <p:strVal val="hidden"/>
                                      </p:to>
                                    </p:set>
                                  </p:childTnLst>
                                </p:cTn>
                              </p:par>
                              <p:par>
                                <p:cTn id="50" presetID="10" presetClass="exit" presetSubtype="0" fill="hold" grpId="2" nodeType="withEffect">
                                  <p:stCondLst>
                                    <p:cond delay="0"/>
                                  </p:stCondLst>
                                  <p:childTnLst>
                                    <p:animEffect transition="out" filter="fade">
                                      <p:cBhvr>
                                        <p:cTn id="51" dur="500"/>
                                        <p:tgtEl>
                                          <p:spTgt spid="23"/>
                                        </p:tgtEl>
                                      </p:cBhvr>
                                    </p:animEffect>
                                    <p:set>
                                      <p:cBhvr>
                                        <p:cTn id="52" dur="1" fill="hold">
                                          <p:stCondLst>
                                            <p:cond delay="499"/>
                                          </p:stCondLst>
                                        </p:cTn>
                                        <p:tgtEl>
                                          <p:spTgt spid="23"/>
                                        </p:tgtEl>
                                        <p:attrNameLst>
                                          <p:attrName>style.visibility</p:attrName>
                                        </p:attrNameLst>
                                      </p:cBhvr>
                                      <p:to>
                                        <p:strVal val="hidden"/>
                                      </p:to>
                                    </p:set>
                                  </p:childTnLst>
                                </p:cTn>
                              </p:par>
                              <p:par>
                                <p:cTn id="53" presetID="10" presetClass="entr" presetSubtype="0"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fade">
                                      <p:cBhvr>
                                        <p:cTn id="55" dur="250"/>
                                        <p:tgtEl>
                                          <p:spTgt spid="25"/>
                                        </p:tgtEl>
                                      </p:cBhvr>
                                    </p:animEffect>
                                  </p:childTnLst>
                                </p:cTn>
                              </p:par>
                            </p:childTnLst>
                          </p:cTn>
                        </p:par>
                        <p:par>
                          <p:cTn id="56" fill="hold">
                            <p:stCondLst>
                              <p:cond delay="6250"/>
                            </p:stCondLst>
                            <p:childTnLst>
                              <p:par>
                                <p:cTn id="57" presetID="42" presetClass="path" presetSubtype="0" accel="50000" decel="50000" fill="hold" grpId="1" nodeType="afterEffect">
                                  <p:stCondLst>
                                    <p:cond delay="0"/>
                                  </p:stCondLst>
                                  <p:childTnLst>
                                    <p:animMotion origin="layout" path="M 3.61111E-6 1.82786E-6 L -0.13664 0.00046 " pathEditMode="relative" rAng="0" ptsTypes="AA">
                                      <p:cBhvr>
                                        <p:cTn id="58" dur="1500" fill="hold"/>
                                        <p:tgtEl>
                                          <p:spTgt spid="25"/>
                                        </p:tgtEl>
                                        <p:attrNameLst>
                                          <p:attrName>ppt_x</p:attrName>
                                          <p:attrName>ppt_y</p:attrName>
                                        </p:attrNameLst>
                                      </p:cBhvr>
                                      <p:rCtr x="-68" y="0"/>
                                    </p:animMotion>
                                  </p:childTnLst>
                                  <p:subTnLst>
                                    <p:set>
                                      <p:cBhvr override="childStyle">
                                        <p:cTn dur="1" fill="hold" display="0" masterRel="sameClick" afterEffect="1">
                                          <p:stCondLst>
                                            <p:cond evt="end" delay="0">
                                              <p:tn val="57"/>
                                            </p:cond>
                                          </p:stCondLst>
                                        </p:cTn>
                                        <p:tgtEl>
                                          <p:spTgt spid="25"/>
                                        </p:tgtEl>
                                        <p:attrNameLst>
                                          <p:attrName>style.visibility</p:attrName>
                                        </p:attrNameLst>
                                      </p:cBhvr>
                                      <p:to>
                                        <p:strVal val="hidden"/>
                                      </p:to>
                                    </p:set>
                                  </p:subTnLst>
                                </p:cTn>
                              </p:par>
                            </p:childTnLst>
                          </p:cTn>
                        </p:par>
                        <p:par>
                          <p:cTn id="59" fill="hold">
                            <p:stCondLst>
                              <p:cond delay="7750"/>
                            </p:stCondLst>
                            <p:childTnLst>
                              <p:par>
                                <p:cTn id="60" presetID="10" presetClass="exit" presetSubtype="0" fill="hold" grpId="2" nodeType="afterEffect">
                                  <p:stCondLst>
                                    <p:cond delay="0"/>
                                  </p:stCondLst>
                                  <p:childTnLst>
                                    <p:animEffect transition="out" filter="fade">
                                      <p:cBhvr>
                                        <p:cTn id="61" dur="500"/>
                                        <p:tgtEl>
                                          <p:spTgt spid="25"/>
                                        </p:tgtEl>
                                      </p:cBhvr>
                                    </p:animEffect>
                                    <p:set>
                                      <p:cBhvr>
                                        <p:cTn id="62" dur="1" fill="hold">
                                          <p:stCondLst>
                                            <p:cond delay="499"/>
                                          </p:stCondLst>
                                        </p:cTn>
                                        <p:tgtEl>
                                          <p:spTgt spid="25"/>
                                        </p:tgtEl>
                                        <p:attrNameLst>
                                          <p:attrName>style.visibility</p:attrName>
                                        </p:attrNameLst>
                                      </p:cBhvr>
                                      <p:to>
                                        <p:strVal val="hidden"/>
                                      </p:to>
                                    </p:set>
                                  </p:childTnLst>
                                </p:cTn>
                              </p:par>
                              <p:par>
                                <p:cTn id="63" presetID="1" presetClass="entr" presetSubtype="0" fill="hold" grpId="1" nodeType="withEffect">
                                  <p:stCondLst>
                                    <p:cond delay="0"/>
                                  </p:stCondLst>
                                  <p:childTnLst>
                                    <p:set>
                                      <p:cBhvr>
                                        <p:cTn id="64" dur="1" fill="hold">
                                          <p:stCondLst>
                                            <p:cond delay="0"/>
                                          </p:stCondLst>
                                        </p:cTn>
                                        <p:tgtEl>
                                          <p:spTgt spid="26"/>
                                        </p:tgtEl>
                                        <p:attrNameLst>
                                          <p:attrName>style.visibility</p:attrName>
                                        </p:attrNameLst>
                                      </p:cBhvr>
                                      <p:to>
                                        <p:strVal val="visible"/>
                                      </p:to>
                                    </p:set>
                                  </p:childTnLst>
                                </p:cTn>
                              </p:par>
                              <p:par>
                                <p:cTn id="65" presetID="1" presetClass="entr" presetSubtype="0" fill="hold" grpId="1" nodeType="withEffect">
                                  <p:stCondLst>
                                    <p:cond delay="0"/>
                                  </p:stCondLst>
                                  <p:childTnLst>
                                    <p:set>
                                      <p:cBhvr>
                                        <p:cTn id="66" dur="1" fill="hold">
                                          <p:stCondLst>
                                            <p:cond delay="0"/>
                                          </p:stCondLst>
                                        </p:cTn>
                                        <p:tgtEl>
                                          <p:spTgt spid="27"/>
                                        </p:tgtEl>
                                        <p:attrNameLst>
                                          <p:attrName>style.visibility</p:attrName>
                                        </p:attrNameLst>
                                      </p:cBhvr>
                                      <p:to>
                                        <p:strVal val="visible"/>
                                      </p:to>
                                    </p:set>
                                  </p:childTnLst>
                                </p:cTn>
                              </p:par>
                              <p:par>
                                <p:cTn id="67" presetID="42" presetClass="path" presetSubtype="0" accel="50000" decel="50000" fill="hold" grpId="0" nodeType="withEffect">
                                  <p:stCondLst>
                                    <p:cond delay="0"/>
                                  </p:stCondLst>
                                  <p:childTnLst>
                                    <p:animMotion origin="layout" path="M 0.00035 0.00093 L -0.00261 -0.21911 " pathEditMode="relative" rAng="0" ptsTypes="AA">
                                      <p:cBhvr>
                                        <p:cTn id="68" dur="1500" fill="hold"/>
                                        <p:tgtEl>
                                          <p:spTgt spid="26"/>
                                        </p:tgtEl>
                                        <p:attrNameLst>
                                          <p:attrName>ppt_x</p:attrName>
                                          <p:attrName>ppt_y</p:attrName>
                                        </p:attrNameLst>
                                      </p:cBhvr>
                                      <p:rCtr x="-2" y="-110"/>
                                    </p:animMotion>
                                  </p:childTnLst>
                                </p:cTn>
                              </p:par>
                              <p:par>
                                <p:cTn id="69" presetID="42" presetClass="path" presetSubtype="0" accel="50000" decel="50000" fill="hold" grpId="0" nodeType="withEffect">
                                  <p:stCondLst>
                                    <p:cond delay="0"/>
                                  </p:stCondLst>
                                  <p:childTnLst>
                                    <p:animMotion origin="layout" path="M 0.00139 0.00046 L 0.11458 -0.18079 " pathEditMode="relative" rAng="0" ptsTypes="AA">
                                      <p:cBhvr>
                                        <p:cTn id="70" dur="1500" fill="hold"/>
                                        <p:tgtEl>
                                          <p:spTgt spid="27"/>
                                        </p:tgtEl>
                                        <p:attrNameLst>
                                          <p:attrName>ppt_x</p:attrName>
                                          <p:attrName>ppt_y</p:attrName>
                                        </p:attrNameLst>
                                      </p:cBhvr>
                                      <p:rCtr x="57" y="-91"/>
                                    </p:animMotion>
                                  </p:childTnLst>
                                </p:cTn>
                              </p:par>
                            </p:childTnLst>
                          </p:cTn>
                        </p:par>
                        <p:par>
                          <p:cTn id="71" fill="hold">
                            <p:stCondLst>
                              <p:cond delay="9250"/>
                            </p:stCondLst>
                            <p:childTnLst>
                              <p:par>
                                <p:cTn id="72" presetID="10" presetClass="exit" presetSubtype="0" fill="hold" grpId="2" nodeType="afterEffect">
                                  <p:stCondLst>
                                    <p:cond delay="0"/>
                                  </p:stCondLst>
                                  <p:childTnLst>
                                    <p:animEffect transition="out" filter="fade">
                                      <p:cBhvr>
                                        <p:cTn id="73" dur="500"/>
                                        <p:tgtEl>
                                          <p:spTgt spid="27"/>
                                        </p:tgtEl>
                                      </p:cBhvr>
                                    </p:animEffect>
                                    <p:set>
                                      <p:cBhvr>
                                        <p:cTn id="74" dur="1" fill="hold">
                                          <p:stCondLst>
                                            <p:cond delay="499"/>
                                          </p:stCondLst>
                                        </p:cTn>
                                        <p:tgtEl>
                                          <p:spTgt spid="27"/>
                                        </p:tgtEl>
                                        <p:attrNameLst>
                                          <p:attrName>style.visibility</p:attrName>
                                        </p:attrNameLst>
                                      </p:cBhvr>
                                      <p:to>
                                        <p:strVal val="hidden"/>
                                      </p:to>
                                    </p:set>
                                  </p:childTnLst>
                                </p:cTn>
                              </p:par>
                              <p:par>
                                <p:cTn id="75" presetID="10" presetClass="exit" presetSubtype="0" fill="hold" grpId="2" nodeType="withEffect">
                                  <p:stCondLst>
                                    <p:cond delay="0"/>
                                  </p:stCondLst>
                                  <p:childTnLst>
                                    <p:animEffect transition="out" filter="fade">
                                      <p:cBhvr>
                                        <p:cTn id="76" dur="500"/>
                                        <p:tgtEl>
                                          <p:spTgt spid="26"/>
                                        </p:tgtEl>
                                      </p:cBhvr>
                                    </p:animEffect>
                                    <p:set>
                                      <p:cBhvr>
                                        <p:cTn id="77" dur="1" fill="hold">
                                          <p:stCondLst>
                                            <p:cond delay="499"/>
                                          </p:stCondLst>
                                        </p:cTn>
                                        <p:tgtEl>
                                          <p:spTgt spid="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7" grpId="1" animBg="1"/>
      <p:bldP spid="27" grpId="2" animBg="1"/>
      <p:bldP spid="19" grpId="0" animBg="1"/>
      <p:bldP spid="20" grpId="0" animBg="1"/>
      <p:bldP spid="21" grpId="0" animBg="1"/>
      <p:bldP spid="22" grpId="0" animBg="1"/>
      <p:bldP spid="22" grpId="1" animBg="1"/>
      <p:bldP spid="22" grpId="2" animBg="1"/>
      <p:bldP spid="23" grpId="0" animBg="1"/>
      <p:bldP spid="23" grpId="1" animBg="1"/>
      <p:bldP spid="23" grpId="2" animBg="1"/>
      <p:bldP spid="24" grpId="0" animBg="1"/>
      <p:bldP spid="24" grpId="1" animBg="1"/>
      <p:bldP spid="24" grpId="2" animBg="1"/>
      <p:bldP spid="25" grpId="0" animBg="1"/>
      <p:bldP spid="25" grpId="1" animBg="1"/>
      <p:bldP spid="25" grpId="2" animBg="1"/>
      <p:bldP spid="26" grpId="0" animBg="1"/>
      <p:bldP spid="26" grpId="1" animBg="1"/>
      <p:bldP spid="26" grpId="2"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rot="16200000">
            <a:off x="-2146014" y="2450815"/>
            <a:ext cx="5486400" cy="1041969"/>
          </a:xfrm>
          <a:prstGeom prst="rect">
            <a:avLst/>
          </a:prstGeom>
          <a:noFill/>
        </p:spPr>
        <p:txBody>
          <a:bodyPr wrap="square" rtlCol="0" anchor="b" anchorCtr="0">
            <a:normAutofit/>
          </a:bodyPr>
          <a:lstStyle/>
          <a:p>
            <a:r>
              <a:rPr lang="en-US" sz="3200" b="1" dirty="0" smtClean="0">
                <a:solidFill>
                  <a:prstClr val="white"/>
                </a:solidFill>
              </a:rPr>
              <a:t>Why Moodle?</a:t>
            </a:r>
            <a:endParaRPr lang="en-US" sz="3200" dirty="0">
              <a:solidFill>
                <a:prstClr val="white"/>
              </a:solidFill>
            </a:endParaRPr>
          </a:p>
        </p:txBody>
      </p:sp>
      <p:sp>
        <p:nvSpPr>
          <p:cNvPr id="3" name="TextBox 2"/>
          <p:cNvSpPr txBox="1"/>
          <p:nvPr/>
        </p:nvSpPr>
        <p:spPr>
          <a:xfrm>
            <a:off x="1523999" y="685800"/>
            <a:ext cx="7391401" cy="1349828"/>
          </a:xfrm>
          <a:prstGeom prst="rect">
            <a:avLst/>
          </a:prstGeom>
          <a:noFill/>
        </p:spPr>
        <p:txBody>
          <a:bodyPr wrap="square" rtlCol="0">
            <a:normAutofit/>
          </a:bodyPr>
          <a:lstStyle/>
          <a:p>
            <a:r>
              <a:rPr lang="en-US" sz="2800" b="1" dirty="0" smtClean="0">
                <a:solidFill>
                  <a:prstClr val="black">
                    <a:lumMod val="50000"/>
                    <a:lumOff val="50000"/>
                  </a:prstClr>
                </a:solidFill>
              </a:rPr>
              <a:t>Moodle used for Learning Centre</a:t>
            </a:r>
          </a:p>
          <a:p>
            <a:pPr>
              <a:lnSpc>
                <a:spcPct val="30000"/>
              </a:lnSpc>
            </a:pPr>
            <a:endParaRPr lang="en-US" dirty="0">
              <a:solidFill>
                <a:prstClr val="black"/>
              </a:solidFill>
            </a:endParaRPr>
          </a:p>
          <a:p>
            <a:r>
              <a:rPr lang="en-US" sz="2200" dirty="0" smtClean="0">
                <a:solidFill>
                  <a:prstClr val="black">
                    <a:lumMod val="85000"/>
                    <a:lumOff val="15000"/>
                  </a:prstClr>
                </a:solidFill>
              </a:rPr>
              <a:t>Open source, Constructivist, Robust, User-Friendly, Wide Choice of Activities available</a:t>
            </a:r>
            <a:endParaRPr lang="en-US" sz="2200" dirty="0" smtClean="0">
              <a:solidFill>
                <a:srgbClr val="2C99FC"/>
              </a:solidFill>
            </a:endParaRPr>
          </a:p>
          <a:p>
            <a:endParaRPr lang="en-US" sz="1900" dirty="0" smtClean="0">
              <a:solidFill>
                <a:srgbClr val="2C99FC"/>
              </a:solidFill>
            </a:endParaRPr>
          </a:p>
          <a:p>
            <a:endParaRPr lang="en-US" dirty="0">
              <a:solidFill>
                <a:prstClr val="black"/>
              </a:solidFill>
            </a:endParaRPr>
          </a:p>
        </p:txBody>
      </p:sp>
      <p:grpSp>
        <p:nvGrpSpPr>
          <p:cNvPr id="4" name="Group 3"/>
          <p:cNvGrpSpPr/>
          <p:nvPr/>
        </p:nvGrpSpPr>
        <p:grpSpPr>
          <a:xfrm>
            <a:off x="6270170" y="3657600"/>
            <a:ext cx="2645231" cy="1600200"/>
            <a:chOff x="6413721" y="3701144"/>
            <a:chExt cx="2645231" cy="1143000"/>
          </a:xfrm>
        </p:grpSpPr>
        <p:sp>
          <p:nvSpPr>
            <p:cNvPr id="15" name="Rectangle 14"/>
            <p:cNvSpPr/>
            <p:nvPr/>
          </p:nvSpPr>
          <p:spPr>
            <a:xfrm>
              <a:off x="6740294" y="3701144"/>
              <a:ext cx="2318658" cy="1143000"/>
            </a:xfrm>
            <a:prstGeom prst="rect">
              <a:avLst/>
            </a:prstGeom>
            <a:solidFill>
              <a:schemeClr val="bg1">
                <a:lumMod val="95000"/>
              </a:schemeClr>
            </a:solidFill>
            <a:ln w="25400" cmpd="thinThick">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TextBox 7"/>
            <p:cNvSpPr txBox="1"/>
            <p:nvPr/>
          </p:nvSpPr>
          <p:spPr>
            <a:xfrm>
              <a:off x="6816493" y="3810000"/>
              <a:ext cx="2166258" cy="953814"/>
            </a:xfrm>
            <a:prstGeom prst="rect">
              <a:avLst/>
            </a:prstGeom>
            <a:noFill/>
          </p:spPr>
          <p:txBody>
            <a:bodyPr wrap="square" rtlCol="0" anchor="ctr">
              <a:normAutofit/>
            </a:bodyPr>
            <a:lstStyle/>
            <a:p>
              <a:r>
                <a:rPr lang="en-US" sz="1500" dirty="0" smtClean="0">
                  <a:solidFill>
                    <a:prstClr val="black">
                      <a:lumMod val="65000"/>
                      <a:lumOff val="35000"/>
                    </a:prstClr>
                  </a:solidFill>
                </a:rPr>
                <a:t>Forum, Journal, Book, Wiki, Video, Glossary, Database, Quiz, Polls, etc.</a:t>
              </a:r>
              <a:endParaRPr lang="en-US" sz="1500" dirty="0">
                <a:solidFill>
                  <a:prstClr val="black">
                    <a:lumMod val="65000"/>
                    <a:lumOff val="35000"/>
                  </a:prstClr>
                </a:solidFill>
              </a:endParaRPr>
            </a:p>
          </p:txBody>
        </p:sp>
        <p:cxnSp>
          <p:nvCxnSpPr>
            <p:cNvPr id="19" name="Straight Connector 18"/>
            <p:cNvCxnSpPr/>
            <p:nvPr/>
          </p:nvCxnSpPr>
          <p:spPr>
            <a:xfrm>
              <a:off x="6413721" y="4332767"/>
              <a:ext cx="274320" cy="0"/>
            </a:xfrm>
            <a:prstGeom prst="line">
              <a:avLst/>
            </a:prstGeom>
            <a:ln w="25400" cap="rnd">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gr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643742" y="2717984"/>
            <a:ext cx="4517572" cy="338817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14:flip dir="r"/>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Oval 3"/>
          <p:cNvSpPr/>
          <p:nvPr/>
        </p:nvSpPr>
        <p:spPr>
          <a:xfrm>
            <a:off x="762000" y="1946209"/>
            <a:ext cx="2057400" cy="2057400"/>
          </a:xfrm>
          <a:prstGeom prst="ellipse">
            <a:avLst/>
          </a:prstGeom>
          <a:gradFill>
            <a:gsLst>
              <a:gs pos="0">
                <a:srgbClr val="00B0F0"/>
              </a:gs>
              <a:gs pos="50000">
                <a:srgbClr val="399ECB"/>
              </a:gs>
              <a:gs pos="100000">
                <a:srgbClr val="0077D0"/>
              </a:gs>
            </a:gsLst>
            <a:path path="circle">
              <a:fillToRect l="50000" t="50000" r="50000" b="50000"/>
            </a:path>
          </a:gradFill>
          <a:ln w="82550">
            <a:noFill/>
          </a:ln>
          <a:effectLst>
            <a:outerShdw blurRad="1270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             </a:t>
            </a:r>
            <a:endParaRPr lang="en-US" dirty="0">
              <a:solidFill>
                <a:prstClr val="white"/>
              </a:solidFill>
            </a:endParaRPr>
          </a:p>
        </p:txBody>
      </p:sp>
      <p:sp>
        <p:nvSpPr>
          <p:cNvPr id="8" name="Oval 7"/>
          <p:cNvSpPr/>
          <p:nvPr/>
        </p:nvSpPr>
        <p:spPr>
          <a:xfrm>
            <a:off x="1007328" y="1992354"/>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       </a:t>
            </a:r>
            <a:endParaRPr lang="en-US" dirty="0">
              <a:solidFill>
                <a:prstClr val="white"/>
              </a:solidFill>
            </a:endParaRPr>
          </a:p>
        </p:txBody>
      </p:sp>
      <p:sp>
        <p:nvSpPr>
          <p:cNvPr id="17" name="TextBox 16"/>
          <p:cNvSpPr txBox="1"/>
          <p:nvPr/>
        </p:nvSpPr>
        <p:spPr>
          <a:xfrm>
            <a:off x="1159728" y="1531434"/>
            <a:ext cx="1219200" cy="2708434"/>
          </a:xfrm>
          <a:prstGeom prst="rect">
            <a:avLst/>
          </a:prstGeom>
          <a:noFill/>
        </p:spPr>
        <p:txBody>
          <a:bodyPr wrap="square" rtlCol="0">
            <a:spAutoFit/>
          </a:bodyPr>
          <a:lstStyle/>
          <a:p>
            <a:r>
              <a:rPr lang="en-US" sz="17000" b="1" dirty="0" smtClean="0">
                <a:solidFill>
                  <a:srgbClr val="2A7A9E">
                    <a:alpha val="40000"/>
                  </a:srgbClr>
                </a:solidFill>
                <a:cs typeface="Arial" pitchFamily="34" charset="0"/>
              </a:rPr>
              <a:t>2</a:t>
            </a:r>
            <a:endParaRPr lang="en-US" sz="17000" b="1" dirty="0">
              <a:solidFill>
                <a:srgbClr val="2A7A9E">
                  <a:alpha val="40000"/>
                </a:srgbClr>
              </a:solidFill>
              <a:cs typeface="Arial" pitchFamily="34" charset="0"/>
            </a:endParaRPr>
          </a:p>
        </p:txBody>
      </p:sp>
      <p:sp>
        <p:nvSpPr>
          <p:cNvPr id="9" name="Title 8"/>
          <p:cNvSpPr>
            <a:spLocks noGrp="1"/>
          </p:cNvSpPr>
          <p:nvPr>
            <p:ph type="title"/>
          </p:nvPr>
        </p:nvSpPr>
        <p:spPr/>
        <p:txBody>
          <a:bodyPr>
            <a:noAutofit/>
          </a:bodyPr>
          <a:lstStyle/>
          <a:p>
            <a:pPr lvl="0">
              <a:spcBef>
                <a:spcPts val="0"/>
              </a:spcBef>
            </a:pPr>
            <a:r>
              <a:rPr lang="en-US" sz="4000" cap="none" dirty="0" smtClean="0">
                <a:solidFill>
                  <a:prstClr val="black">
                    <a:lumMod val="85000"/>
                    <a:lumOff val="15000"/>
                  </a:prstClr>
                </a:solidFill>
                <a:ea typeface="+mn-ea"/>
                <a:cs typeface="+mn-cs"/>
              </a:rPr>
              <a:t>First Nations Pedagogy</a:t>
            </a:r>
            <a:endParaRPr lang="en-US" sz="4000" b="0" cap="none" dirty="0">
              <a:solidFill>
                <a:prstClr val="black">
                  <a:lumMod val="50000"/>
                  <a:lumOff val="50000"/>
                </a:prstClr>
              </a:solidFill>
              <a:ea typeface="+mn-ea"/>
              <a:cs typeface="+mn-cs"/>
            </a:endParaRPr>
          </a:p>
        </p:txBody>
      </p:sp>
      <p:sp>
        <p:nvSpPr>
          <p:cNvPr id="10" name="Text Placeholder 9"/>
          <p:cNvSpPr>
            <a:spLocks noGrp="1"/>
          </p:cNvSpPr>
          <p:nvPr>
            <p:ph type="body" idx="1"/>
          </p:nvPr>
        </p:nvSpPr>
        <p:spPr/>
        <p:txBody>
          <a:bodyPr/>
          <a:lstStyle/>
          <a:p>
            <a:pPr lvl="0">
              <a:spcBef>
                <a:spcPts val="0"/>
              </a:spcBef>
            </a:pPr>
            <a:r>
              <a:rPr lang="en-US" sz="1700" b="1" dirty="0" smtClean="0">
                <a:solidFill>
                  <a:prstClr val="black">
                    <a:lumMod val="75000"/>
                    <a:lumOff val="25000"/>
                  </a:prstClr>
                </a:solidFill>
              </a:rPr>
              <a:t>What does this mean?......</a:t>
            </a:r>
            <a:endParaRPr lang="en-US" sz="1700" b="1" dirty="0">
              <a:solidFill>
                <a:prstClr val="black">
                  <a:lumMod val="75000"/>
                  <a:lumOff val="2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1700">
        <p14:gallery dir="l"/>
      </p:transition>
    </mc:Choice>
    <mc:Fallback xmlns="">
      <p:transition spd="slow">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2"/>
</p:tagLst>
</file>

<file path=ppt/tags/tag2.xml><?xml version="1.0" encoding="utf-8"?>
<p:tagLst xmlns:a="http://schemas.openxmlformats.org/drawingml/2006/main" xmlns:r="http://schemas.openxmlformats.org/officeDocument/2006/relationships" xmlns:p="http://schemas.openxmlformats.org/presentationml/2006/main">
  <p:tag name="DVSECTIONID" val="C09QH3iDYSZce3zG7lU8ci"/>
</p:tagLst>
</file>

<file path=ppt/tags/tag3.xml><?xml version="1.0" encoding="utf-8"?>
<p:tagLst xmlns:a="http://schemas.openxmlformats.org/drawingml/2006/main" xmlns:r="http://schemas.openxmlformats.org/officeDocument/2006/relationships" xmlns:p="http://schemas.openxmlformats.org/presentationml/2006/main">
  <p:tag name="TIMING" val="|1.6"/>
</p:tagLst>
</file>

<file path=ppt/theme/theme1.xml><?xml version="1.0" encoding="utf-8"?>
<a:theme xmlns:a="http://schemas.openxmlformats.org/drawingml/2006/main" name="TS101674551-3">
  <a:themeElements>
    <a:clrScheme name="Fresh">
      <a:dk1>
        <a:srgbClr val="262626"/>
      </a:dk1>
      <a:lt1>
        <a:sysClr val="window" lastClr="FFFFFF"/>
      </a:lt1>
      <a:dk2>
        <a:srgbClr val="595959"/>
      </a:dk2>
      <a:lt2>
        <a:srgbClr val="EEECE1"/>
      </a:lt2>
      <a:accent1>
        <a:srgbClr val="F4891E"/>
      </a:accent1>
      <a:accent2>
        <a:srgbClr val="7BCF27"/>
      </a:accent2>
      <a:accent3>
        <a:srgbClr val="9BBB59"/>
      </a:accent3>
      <a:accent4>
        <a:srgbClr val="00B0F0"/>
      </a:accent4>
      <a:accent5>
        <a:srgbClr val="4BACC6"/>
      </a:accent5>
      <a:accent6>
        <a:srgbClr val="F79646"/>
      </a:accent6>
      <a:hlink>
        <a:srgbClr val="00B0F0"/>
      </a:hlink>
      <a:folHlink>
        <a:srgbClr val="F4891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68AD14C5-6E05-4732-8930-CBD406590B6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TS101674551-3</Template>
  <TotalTime>0</TotalTime>
  <Words>897</Words>
  <Application>Microsoft Office PowerPoint</Application>
  <PresentationFormat>On-screen Show (4:3)</PresentationFormat>
  <Paragraphs>155</Paragraphs>
  <Slides>23</Slides>
  <Notes>13</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TS101674551-3</vt:lpstr>
      <vt:lpstr>Learning Together About First Nations Pedagogy</vt:lpstr>
      <vt:lpstr>PowerPoint Presentation</vt:lpstr>
      <vt:lpstr>Project background</vt:lpstr>
      <vt:lpstr>Project Overview</vt:lpstr>
      <vt:lpstr>Community Input</vt:lpstr>
      <vt:lpstr>Input was Gathered from Multiple Sources</vt:lpstr>
      <vt:lpstr>PowerPoint Presentation</vt:lpstr>
      <vt:lpstr>PowerPoint Presentation</vt:lpstr>
      <vt:lpstr>First Nations Pedagogy</vt:lpstr>
      <vt:lpstr>Learner Focused</vt:lpstr>
      <vt:lpstr>First Nations Pedagogy</vt:lpstr>
      <vt:lpstr>PowerPoint Presentation</vt:lpstr>
      <vt:lpstr>PowerPoint Presentation</vt:lpstr>
      <vt:lpstr>PowerPoint Presentation</vt:lpstr>
      <vt:lpstr>Community</vt:lpstr>
      <vt:lpstr>Circle Talk Blog</vt:lpstr>
      <vt:lpstr>Article Directory</vt:lpstr>
      <vt:lpstr>Best Practices</vt:lpstr>
      <vt:lpstr>Learning Center</vt:lpstr>
      <vt:lpstr>Exploration of Topics</vt:lpstr>
      <vt:lpstr>PowerPoint Presentation</vt:lpstr>
      <vt:lpstr>Closure / Next steps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2012-01-31T02:13:17Z</dcterms:created>
  <dcterms:modified xsi:type="dcterms:W3CDTF">2013-02-20T22:09:28Z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TC016745519991</vt:lpwstr>
  </property>
</Properties>
</file>